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1"/>
  </p:sldMasterIdLst>
  <p:sldIdLst>
    <p:sldId id="258" r:id="rId2"/>
  </p:sldIdLst>
  <p:sldSz cx="9144000" cy="6858000" type="screen4x3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99"/>
    <a:srgbClr val="FF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5" autoAdjust="0"/>
    <p:restoredTop sz="94660"/>
  </p:normalViewPr>
  <p:slideViewPr>
    <p:cSldViewPr snapToGrid="0">
      <p:cViewPr>
        <p:scale>
          <a:sx n="125" d="100"/>
          <a:sy n="125" d="100"/>
        </p:scale>
        <p:origin x="-366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D3F926-FD0F-4E4A-BBB1-20007E05C356}" type="datetimeFigureOut">
              <a:rPr kumimoji="1" lang="ja-JP" altLang="en-US" smtClean="0"/>
              <a:t>2019/4/22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783DBA-BB5D-4C9B-A73D-87176D5551D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472874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D3F926-FD0F-4E4A-BBB1-20007E05C356}" type="datetimeFigureOut">
              <a:rPr kumimoji="1" lang="ja-JP" altLang="en-US" smtClean="0"/>
              <a:t>2019/4/22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783DBA-BB5D-4C9B-A73D-87176D5551D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906229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D3F926-FD0F-4E4A-BBB1-20007E05C356}" type="datetimeFigureOut">
              <a:rPr kumimoji="1" lang="ja-JP" altLang="en-US" smtClean="0"/>
              <a:t>2019/4/22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783DBA-BB5D-4C9B-A73D-87176D5551D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934915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正方形/長方形 53"/>
          <p:cNvSpPr/>
          <p:nvPr userDrawn="1"/>
        </p:nvSpPr>
        <p:spPr>
          <a:xfrm>
            <a:off x="20465" y="615718"/>
            <a:ext cx="9106370" cy="100745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2225">
            <a:solidFill>
              <a:srgbClr val="FF33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endParaRPr kumimoji="1" lang="ja-JP" altLang="en-US" b="1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cxnSp>
        <p:nvCxnSpPr>
          <p:cNvPr id="107" name="直線矢印コネクタ 106"/>
          <p:cNvCxnSpPr/>
          <p:nvPr userDrawn="1"/>
        </p:nvCxnSpPr>
        <p:spPr>
          <a:xfrm flipV="1">
            <a:off x="4280825" y="1257139"/>
            <a:ext cx="791981" cy="9428"/>
          </a:xfrm>
          <a:prstGeom prst="straightConnector1">
            <a:avLst/>
          </a:prstGeom>
          <a:ln w="47625">
            <a:solidFill>
              <a:schemeClr val="accent5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8" name="下矢印 107"/>
          <p:cNvSpPr/>
          <p:nvPr userDrawn="1"/>
        </p:nvSpPr>
        <p:spPr>
          <a:xfrm>
            <a:off x="4068317" y="1483141"/>
            <a:ext cx="1186725" cy="412631"/>
          </a:xfrm>
          <a:prstGeom prst="downArrow">
            <a:avLst>
              <a:gd name="adj1" fmla="val 41439"/>
              <a:gd name="adj2" fmla="val 65581"/>
            </a:avLst>
          </a:prstGeom>
          <a:solidFill>
            <a:schemeClr val="accent5"/>
          </a:solidFill>
          <a:ln>
            <a:solidFill>
              <a:schemeClr val="accent5">
                <a:lumMod val="50000"/>
              </a:schemeClr>
            </a:solidFill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109" name="正方形/長方形 108"/>
          <p:cNvSpPr/>
          <p:nvPr userDrawn="1"/>
        </p:nvSpPr>
        <p:spPr>
          <a:xfrm>
            <a:off x="912900" y="622658"/>
            <a:ext cx="2340692" cy="396000"/>
          </a:xfrm>
          <a:prstGeom prst="rect">
            <a:avLst/>
          </a:prstGeom>
          <a:solidFill>
            <a:srgbClr val="FF99CC"/>
          </a:solidFill>
          <a:ln w="22225">
            <a:solidFill>
              <a:srgbClr val="FF33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r>
              <a:rPr lang="ja-JP" altLang="en-US" b="1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自社の目的・特徴</a:t>
            </a:r>
            <a:endParaRPr lang="ja-JP" altLang="en-US" b="1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10" name="正方形/長方形 109"/>
          <p:cNvSpPr/>
          <p:nvPr userDrawn="1"/>
        </p:nvSpPr>
        <p:spPr>
          <a:xfrm>
            <a:off x="6218346" y="627421"/>
            <a:ext cx="1677250" cy="396000"/>
          </a:xfrm>
          <a:prstGeom prst="rect">
            <a:avLst/>
          </a:prstGeom>
          <a:solidFill>
            <a:srgbClr val="FF99CC"/>
          </a:solidFill>
          <a:ln w="22225">
            <a:solidFill>
              <a:srgbClr val="FF33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r>
              <a:rPr lang="ja-JP" altLang="en-US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経営方針</a:t>
            </a:r>
          </a:p>
        </p:txBody>
      </p:sp>
      <p:sp>
        <p:nvSpPr>
          <p:cNvPr id="111" name="正方形/長方形 110"/>
          <p:cNvSpPr/>
          <p:nvPr userDrawn="1"/>
        </p:nvSpPr>
        <p:spPr>
          <a:xfrm>
            <a:off x="1076284" y="4942645"/>
            <a:ext cx="6956605" cy="1854395"/>
          </a:xfrm>
          <a:prstGeom prst="rect">
            <a:avLst/>
          </a:prstGeom>
          <a:solidFill>
            <a:srgbClr val="CCECFF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ja-JP" altLang="en-US" b="1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「これから」の</a:t>
            </a:r>
            <a:r>
              <a:rPr lang="ja-JP" altLang="en-US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姿</a:t>
            </a:r>
            <a:r>
              <a:rPr lang="ja-JP" altLang="en-US" b="1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への移行のための戦略</a:t>
            </a:r>
            <a:endParaRPr kumimoji="1" lang="ja-JP" altLang="en-US" sz="1050" b="1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12" name="正方形/長方形 111"/>
          <p:cNvSpPr/>
          <p:nvPr userDrawn="1"/>
        </p:nvSpPr>
        <p:spPr>
          <a:xfrm>
            <a:off x="4462448" y="5230957"/>
            <a:ext cx="3508762" cy="1517917"/>
          </a:xfrm>
          <a:prstGeom prst="rect">
            <a:avLst/>
          </a:prstGeom>
          <a:solidFill>
            <a:srgbClr val="99FFCC"/>
          </a:solidFill>
          <a:ln w="6350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ja-JP" altLang="en-US" sz="1400" b="1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解決策</a:t>
            </a:r>
            <a:r>
              <a:rPr lang="ja-JP" altLang="en-US" sz="105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</a:t>
            </a:r>
            <a:endParaRPr lang="en-US" altLang="ja-JP" sz="1050" b="1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13" name="正方形/長方形 112"/>
          <p:cNvSpPr/>
          <p:nvPr userDrawn="1"/>
        </p:nvSpPr>
        <p:spPr>
          <a:xfrm>
            <a:off x="1130300" y="6027420"/>
            <a:ext cx="2124264" cy="721456"/>
          </a:xfrm>
          <a:prstGeom prst="rect">
            <a:avLst/>
          </a:prstGeom>
          <a:solidFill>
            <a:srgbClr val="FF99CC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kumimoji="1" lang="ja-JP" altLang="en-US" sz="1200" b="1" dirty="0" smtClean="0">
                <a:solidFill>
                  <a:sysClr val="windowText" lastClr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移行のための課題</a:t>
            </a:r>
            <a:endParaRPr kumimoji="1" lang="ja-JP" altLang="en-US" sz="1200" b="1" dirty="0">
              <a:solidFill>
                <a:sysClr val="windowText" lastClr="00000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14" name="正方形/長方形 113"/>
          <p:cNvSpPr/>
          <p:nvPr userDrawn="1"/>
        </p:nvSpPr>
        <p:spPr>
          <a:xfrm>
            <a:off x="1130300" y="5230957"/>
            <a:ext cx="2123292" cy="748299"/>
          </a:xfrm>
          <a:prstGeom prst="rect">
            <a:avLst/>
          </a:prstGeom>
          <a:solidFill>
            <a:srgbClr val="99FF66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ja-JP" altLang="en-US" sz="1200" b="1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これからの外部</a:t>
            </a:r>
            <a:r>
              <a:rPr lang="ja-JP" altLang="en-US" sz="12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環境</a:t>
            </a:r>
            <a:endParaRPr kumimoji="1" lang="ja-JP" altLang="en-US" sz="1200" b="1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15" name="曲折矢印 114"/>
          <p:cNvSpPr/>
          <p:nvPr userDrawn="1"/>
        </p:nvSpPr>
        <p:spPr>
          <a:xfrm flipV="1">
            <a:off x="80221" y="4726476"/>
            <a:ext cx="1152000" cy="1629889"/>
          </a:xfrm>
          <a:prstGeom prst="bentArrow">
            <a:avLst>
              <a:gd name="adj1" fmla="val 22850"/>
              <a:gd name="adj2" fmla="val 25000"/>
              <a:gd name="adj3" fmla="val 25000"/>
              <a:gd name="adj4" fmla="val 43750"/>
            </a:avLst>
          </a:prstGeom>
          <a:solidFill>
            <a:srgbClr val="CC00FF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116" name="正方形/長方形 115"/>
          <p:cNvSpPr/>
          <p:nvPr userDrawn="1"/>
        </p:nvSpPr>
        <p:spPr>
          <a:xfrm>
            <a:off x="401413" y="5395956"/>
            <a:ext cx="486465" cy="1337680"/>
          </a:xfrm>
          <a:prstGeom prst="rect">
            <a:avLst/>
          </a:prstGeom>
          <a:solidFill>
            <a:schemeClr val="bg2">
              <a:lumMod val="25000"/>
            </a:schemeClr>
          </a:solidFill>
          <a:ln w="22225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rtlCol="0" anchor="t" anchorCtr="0"/>
          <a:lstStyle/>
          <a:p>
            <a:r>
              <a:rPr lang="ja-JP" altLang="en-US" sz="24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これまで</a:t>
            </a:r>
            <a:endParaRPr lang="en-US" altLang="ja-JP" sz="2400" b="1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17" name="正方形/長方形 116"/>
          <p:cNvSpPr/>
          <p:nvPr userDrawn="1"/>
        </p:nvSpPr>
        <p:spPr>
          <a:xfrm>
            <a:off x="3310777" y="5230956"/>
            <a:ext cx="1099451" cy="1517919"/>
          </a:xfrm>
          <a:prstGeom prst="rect">
            <a:avLst/>
          </a:prstGeom>
          <a:solidFill>
            <a:schemeClr val="bg1">
              <a:lumMod val="75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ja-JP" altLang="en-US" sz="1200" b="1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必要な資源</a:t>
            </a:r>
            <a:endParaRPr lang="en-US" altLang="ja-JP" sz="1200" b="1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18" name="タイトル 1"/>
          <p:cNvSpPr txBox="1">
            <a:spLocks/>
          </p:cNvSpPr>
          <p:nvPr userDrawn="1"/>
        </p:nvSpPr>
        <p:spPr>
          <a:xfrm>
            <a:off x="26686" y="109085"/>
            <a:ext cx="4878470" cy="477054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2800" dirty="0" smtClean="0">
                <a:latin typeface="+mn-ea"/>
                <a:ea typeface="+mn-ea"/>
              </a:rPr>
              <a:t>経営デザインシート（全社用）</a:t>
            </a:r>
            <a:endParaRPr lang="ja-JP" altLang="en-US" sz="2800" dirty="0">
              <a:latin typeface="+mn-ea"/>
              <a:ea typeface="+mn-ea"/>
            </a:endParaRPr>
          </a:p>
        </p:txBody>
      </p:sp>
      <p:sp>
        <p:nvSpPr>
          <p:cNvPr id="120" name="四角形吹き出し 119"/>
          <p:cNvSpPr/>
          <p:nvPr/>
        </p:nvSpPr>
        <p:spPr>
          <a:xfrm>
            <a:off x="4595009" y="2130701"/>
            <a:ext cx="4523192" cy="2736982"/>
          </a:xfrm>
          <a:prstGeom prst="wedgeRectCallout">
            <a:avLst>
              <a:gd name="adj1" fmla="val 14840"/>
              <a:gd name="adj2" fmla="val -49522"/>
            </a:avLst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21" name="四角形吹き出し 99"/>
          <p:cNvSpPr/>
          <p:nvPr/>
        </p:nvSpPr>
        <p:spPr>
          <a:xfrm>
            <a:off x="7602341" y="2169191"/>
            <a:ext cx="1453642" cy="918421"/>
          </a:xfrm>
          <a:prstGeom prst="rect">
            <a:avLst/>
          </a:prstGeom>
          <a:solidFill>
            <a:srgbClr val="0000FF"/>
          </a:solidFill>
          <a:ln w="6350">
            <a:solidFill>
              <a:schemeClr val="tx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180975" indent="-180975" algn="ctr">
              <a:spcBef>
                <a:spcPts val="600"/>
              </a:spcBef>
            </a:pPr>
            <a:endParaRPr lang="en-US" altLang="ja-JP" sz="1200" b="1" strike="sngStrike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22" name="正方形/長方形 121"/>
          <p:cNvSpPr/>
          <p:nvPr/>
        </p:nvSpPr>
        <p:spPr>
          <a:xfrm>
            <a:off x="7602342" y="3127911"/>
            <a:ext cx="1453641" cy="699591"/>
          </a:xfrm>
          <a:prstGeom prst="rect">
            <a:avLst/>
          </a:prstGeom>
          <a:solidFill>
            <a:srgbClr val="0000FF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endParaRPr kumimoji="1" lang="ja-JP" altLang="en-US" sz="900" b="1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23" name="正方形/長方形 122"/>
          <p:cNvSpPr/>
          <p:nvPr/>
        </p:nvSpPr>
        <p:spPr>
          <a:xfrm>
            <a:off x="5027711" y="1840968"/>
            <a:ext cx="576000" cy="292698"/>
          </a:xfrm>
          <a:prstGeom prst="rect">
            <a:avLst/>
          </a:prstGeom>
          <a:solidFill>
            <a:schemeClr val="bg1">
              <a:lumMod val="75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r>
              <a:rPr kumimoji="1" lang="ja-JP" altLang="en-US" sz="12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資源</a:t>
            </a:r>
          </a:p>
        </p:txBody>
      </p:sp>
      <p:sp>
        <p:nvSpPr>
          <p:cNvPr id="125" name="正方形/長方形 124"/>
          <p:cNvSpPr/>
          <p:nvPr/>
        </p:nvSpPr>
        <p:spPr>
          <a:xfrm>
            <a:off x="8041162" y="1842196"/>
            <a:ext cx="576000" cy="290243"/>
          </a:xfrm>
          <a:prstGeom prst="rect">
            <a:avLst/>
          </a:prstGeom>
          <a:solidFill>
            <a:srgbClr val="3333CC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r>
              <a:rPr lang="ja-JP" altLang="en-US" sz="1200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価値</a:t>
            </a:r>
          </a:p>
        </p:txBody>
      </p:sp>
      <p:sp>
        <p:nvSpPr>
          <p:cNvPr id="126" name="正方形/長方形 125"/>
          <p:cNvSpPr/>
          <p:nvPr/>
        </p:nvSpPr>
        <p:spPr>
          <a:xfrm>
            <a:off x="4660368" y="2169191"/>
            <a:ext cx="1353083" cy="2398305"/>
          </a:xfrm>
          <a:prstGeom prst="rect">
            <a:avLst/>
          </a:prstGeom>
          <a:solidFill>
            <a:schemeClr val="bg1">
              <a:lumMod val="75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en-US" altLang="ja-JP" sz="1200" b="1" strike="sngStrike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27" name="四角形吹き出し 142"/>
          <p:cNvSpPr/>
          <p:nvPr/>
        </p:nvSpPr>
        <p:spPr>
          <a:xfrm>
            <a:off x="6085412" y="2169191"/>
            <a:ext cx="1442492" cy="2398305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 w="6350">
            <a:solidFill>
              <a:schemeClr val="tx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180975" indent="-180975" algn="ctr">
              <a:spcBef>
                <a:spcPts val="600"/>
              </a:spcBef>
            </a:pPr>
            <a:endParaRPr lang="en-US" altLang="ja-JP" sz="1100" b="1" strike="sngStrike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28" name="四角形吹き出し 127"/>
          <p:cNvSpPr/>
          <p:nvPr userDrawn="1"/>
        </p:nvSpPr>
        <p:spPr>
          <a:xfrm>
            <a:off x="18328" y="2134380"/>
            <a:ext cx="4523192" cy="2736982"/>
          </a:xfrm>
          <a:prstGeom prst="wedgeRectCallout">
            <a:avLst>
              <a:gd name="adj1" fmla="val 14840"/>
              <a:gd name="adj2" fmla="val -49522"/>
            </a:avLst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29" name="四角形吹き出し 99"/>
          <p:cNvSpPr/>
          <p:nvPr userDrawn="1"/>
        </p:nvSpPr>
        <p:spPr>
          <a:xfrm>
            <a:off x="3027828" y="2169191"/>
            <a:ext cx="1453642" cy="912575"/>
          </a:xfrm>
          <a:prstGeom prst="rect">
            <a:avLst/>
          </a:prstGeom>
          <a:solidFill>
            <a:srgbClr val="0000FF"/>
          </a:solidFill>
          <a:ln w="6350">
            <a:solidFill>
              <a:schemeClr val="tx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180975" indent="-180975" algn="ctr">
              <a:spcBef>
                <a:spcPts val="600"/>
              </a:spcBef>
            </a:pPr>
            <a:endParaRPr lang="en-US" altLang="ja-JP" sz="1200" b="1" strike="sngStrike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30" name="正方形/長方形 129"/>
          <p:cNvSpPr/>
          <p:nvPr userDrawn="1"/>
        </p:nvSpPr>
        <p:spPr>
          <a:xfrm>
            <a:off x="3027829" y="3122064"/>
            <a:ext cx="1453641" cy="699592"/>
          </a:xfrm>
          <a:prstGeom prst="rect">
            <a:avLst/>
          </a:prstGeom>
          <a:solidFill>
            <a:srgbClr val="0000FF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endParaRPr kumimoji="1" lang="ja-JP" altLang="en-US" sz="900" b="1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31" name="正方形/長方形 130"/>
          <p:cNvSpPr/>
          <p:nvPr userDrawn="1"/>
        </p:nvSpPr>
        <p:spPr>
          <a:xfrm>
            <a:off x="3026188" y="4006758"/>
            <a:ext cx="1456922" cy="793842"/>
          </a:xfrm>
          <a:prstGeom prst="rect">
            <a:avLst/>
          </a:prstGeom>
          <a:solidFill>
            <a:srgbClr val="FF0000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ja-JP" altLang="en-US" sz="12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全社</a:t>
            </a:r>
            <a:r>
              <a:rPr lang="ja-JP" altLang="en-US" sz="1200" b="1" dirty="0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課題（弱み）</a:t>
            </a:r>
            <a:endParaRPr lang="ja-JP" altLang="en-US" sz="1200" b="1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32" name="正方形/長方形 131"/>
          <p:cNvSpPr/>
          <p:nvPr userDrawn="1"/>
        </p:nvSpPr>
        <p:spPr>
          <a:xfrm>
            <a:off x="463730" y="1839227"/>
            <a:ext cx="576000" cy="292698"/>
          </a:xfrm>
          <a:prstGeom prst="rect">
            <a:avLst/>
          </a:prstGeom>
          <a:solidFill>
            <a:schemeClr val="bg1">
              <a:lumMod val="75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r>
              <a:rPr kumimoji="1" lang="ja-JP" altLang="en-US" sz="12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資源</a:t>
            </a:r>
          </a:p>
        </p:txBody>
      </p:sp>
      <p:sp>
        <p:nvSpPr>
          <p:cNvPr id="133" name="正方形/長方形 132"/>
          <p:cNvSpPr/>
          <p:nvPr userDrawn="1"/>
        </p:nvSpPr>
        <p:spPr>
          <a:xfrm>
            <a:off x="1631977" y="1839227"/>
            <a:ext cx="1200829" cy="291622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1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ビジネスモデル</a:t>
            </a:r>
            <a:endParaRPr lang="ja-JP" altLang="en-US" sz="11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34" name="正方形/長方形 133"/>
          <p:cNvSpPr/>
          <p:nvPr userDrawn="1"/>
        </p:nvSpPr>
        <p:spPr>
          <a:xfrm>
            <a:off x="3466649" y="1839227"/>
            <a:ext cx="576000" cy="290242"/>
          </a:xfrm>
          <a:prstGeom prst="rect">
            <a:avLst/>
          </a:prstGeom>
          <a:solidFill>
            <a:srgbClr val="3333CC"/>
          </a:solidFill>
          <a:ln w="6350">
            <a:solidFill>
              <a:schemeClr val="tx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r>
              <a:rPr lang="ja-JP" altLang="en-US" sz="1200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価値</a:t>
            </a:r>
          </a:p>
        </p:txBody>
      </p:sp>
      <p:sp>
        <p:nvSpPr>
          <p:cNvPr id="135" name="四角形吹き出し 142"/>
          <p:cNvSpPr/>
          <p:nvPr userDrawn="1"/>
        </p:nvSpPr>
        <p:spPr>
          <a:xfrm>
            <a:off x="1502381" y="2169191"/>
            <a:ext cx="1442492" cy="1890043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 w="6350">
            <a:solidFill>
              <a:schemeClr val="tx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180975" indent="-180975" algn="ctr">
              <a:spcBef>
                <a:spcPts val="600"/>
              </a:spcBef>
            </a:pPr>
            <a:endParaRPr lang="en-US" altLang="ja-JP" sz="1100" b="1" strike="sngStrike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36" name="正方形/長方形 135"/>
          <p:cNvSpPr/>
          <p:nvPr userDrawn="1"/>
        </p:nvSpPr>
        <p:spPr>
          <a:xfrm>
            <a:off x="80221" y="4107398"/>
            <a:ext cx="2864652" cy="682884"/>
          </a:xfrm>
          <a:prstGeom prst="rect">
            <a:avLst/>
          </a:prstGeom>
          <a:solidFill>
            <a:srgbClr val="99FF66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ja-JP" altLang="en-US" sz="1200" b="1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これまでの外部</a:t>
            </a:r>
            <a:r>
              <a:rPr lang="ja-JP" altLang="en-US" sz="12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環境</a:t>
            </a:r>
            <a:endParaRPr kumimoji="1" lang="ja-JP" altLang="en-US" sz="1200" b="1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37" name="曲折矢印 136"/>
          <p:cNvSpPr/>
          <p:nvPr userDrawn="1"/>
        </p:nvSpPr>
        <p:spPr>
          <a:xfrm rot="16200000" flipV="1">
            <a:off x="7857148" y="5043423"/>
            <a:ext cx="1445427" cy="1093945"/>
          </a:xfrm>
          <a:prstGeom prst="bentArrow">
            <a:avLst/>
          </a:prstGeom>
          <a:solidFill>
            <a:srgbClr val="FF33CC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138" name="正方形/長方形 137"/>
          <p:cNvSpPr/>
          <p:nvPr userDrawn="1"/>
        </p:nvSpPr>
        <p:spPr>
          <a:xfrm>
            <a:off x="8159616" y="5235094"/>
            <a:ext cx="488958" cy="1420565"/>
          </a:xfrm>
          <a:prstGeom prst="rect">
            <a:avLst/>
          </a:prstGeom>
          <a:solidFill>
            <a:srgbClr val="0000FF"/>
          </a:solidFill>
          <a:ln w="22225">
            <a:solidFill>
              <a:schemeClr val="accent5">
                <a:lumMod val="50000"/>
              </a:schemeClr>
            </a:solidFill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rtlCol="0" anchor="t" anchorCtr="0"/>
          <a:lstStyle/>
          <a:p>
            <a:pPr algn="ctr"/>
            <a:r>
              <a:rPr lang="ja-JP" altLang="en-US" sz="24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これから</a:t>
            </a:r>
            <a:endParaRPr lang="en-US" altLang="ja-JP" sz="2400" b="1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39" name="正方形/長方形 138"/>
          <p:cNvSpPr/>
          <p:nvPr userDrawn="1"/>
        </p:nvSpPr>
        <p:spPr>
          <a:xfrm>
            <a:off x="83687" y="2170678"/>
            <a:ext cx="1353083" cy="1888556"/>
          </a:xfrm>
          <a:prstGeom prst="rect">
            <a:avLst/>
          </a:prstGeom>
          <a:solidFill>
            <a:schemeClr val="bg1">
              <a:lumMod val="75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en-US" altLang="ja-JP" sz="1200" b="1" strike="sngStrike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cxnSp>
        <p:nvCxnSpPr>
          <p:cNvPr id="140" name="直線矢印コネクタ 139"/>
          <p:cNvCxnSpPr>
            <a:stCxn id="132" idx="3"/>
            <a:endCxn id="133" idx="1"/>
          </p:cNvCxnSpPr>
          <p:nvPr userDrawn="1"/>
        </p:nvCxnSpPr>
        <p:spPr>
          <a:xfrm flipV="1">
            <a:off x="1039730" y="1985038"/>
            <a:ext cx="592247" cy="538"/>
          </a:xfrm>
          <a:prstGeom prst="straightConnector1">
            <a:avLst/>
          </a:prstGeom>
          <a:ln w="82550">
            <a:solidFill>
              <a:schemeClr val="accent5">
                <a:lumMod val="75000"/>
              </a:schemeClr>
            </a:solidFill>
            <a:headEnd w="sm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1" name="直線矢印コネクタ 140"/>
          <p:cNvCxnSpPr>
            <a:stCxn id="133" idx="3"/>
            <a:endCxn id="134" idx="1"/>
          </p:cNvCxnSpPr>
          <p:nvPr userDrawn="1"/>
        </p:nvCxnSpPr>
        <p:spPr>
          <a:xfrm flipV="1">
            <a:off x="2832806" y="1984348"/>
            <a:ext cx="633843" cy="690"/>
          </a:xfrm>
          <a:prstGeom prst="straightConnector1">
            <a:avLst/>
          </a:prstGeom>
          <a:ln w="82550">
            <a:solidFill>
              <a:schemeClr val="accent5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2" name="直線矢印コネクタ 141"/>
          <p:cNvCxnSpPr/>
          <p:nvPr userDrawn="1"/>
        </p:nvCxnSpPr>
        <p:spPr>
          <a:xfrm flipV="1">
            <a:off x="5603711" y="1984996"/>
            <a:ext cx="594265" cy="4642"/>
          </a:xfrm>
          <a:prstGeom prst="straightConnector1">
            <a:avLst/>
          </a:prstGeom>
          <a:ln w="82550" cmpd="sng">
            <a:solidFill>
              <a:schemeClr val="accent5">
                <a:lumMod val="75000"/>
              </a:schemeClr>
            </a:solidFill>
            <a:prstDash val="sysDot"/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直線矢印コネクタ 40"/>
          <p:cNvCxnSpPr>
            <a:endCxn id="125" idx="1"/>
          </p:cNvCxnSpPr>
          <p:nvPr userDrawn="1"/>
        </p:nvCxnSpPr>
        <p:spPr>
          <a:xfrm flipV="1">
            <a:off x="7398805" y="1987318"/>
            <a:ext cx="642357" cy="2283"/>
          </a:xfrm>
          <a:prstGeom prst="straightConnector1">
            <a:avLst/>
          </a:prstGeom>
          <a:ln w="82550" cmpd="sng">
            <a:solidFill>
              <a:schemeClr val="accent5">
                <a:lumMod val="75000"/>
              </a:schemeClr>
            </a:solidFill>
            <a:prstDash val="sysDot"/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正方形/長方形 41"/>
          <p:cNvSpPr/>
          <p:nvPr userDrawn="1"/>
        </p:nvSpPr>
        <p:spPr>
          <a:xfrm>
            <a:off x="6202739" y="1841506"/>
            <a:ext cx="1200829" cy="291622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1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ビジネスモデル</a:t>
            </a:r>
            <a:endParaRPr lang="ja-JP" altLang="en-US" sz="11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5062890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D3F926-FD0F-4E4A-BBB1-20007E05C356}" type="datetimeFigureOut">
              <a:rPr kumimoji="1" lang="ja-JP" altLang="en-US" smtClean="0"/>
              <a:t>2019/4/22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783DBA-BB5D-4C9B-A73D-87176D5551D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996330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D3F926-FD0F-4E4A-BBB1-20007E05C356}" type="datetimeFigureOut">
              <a:rPr kumimoji="1" lang="ja-JP" altLang="en-US" smtClean="0"/>
              <a:t>2019/4/22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783DBA-BB5D-4C9B-A73D-87176D5551D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713870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D3F926-FD0F-4E4A-BBB1-20007E05C356}" type="datetimeFigureOut">
              <a:rPr kumimoji="1" lang="ja-JP" altLang="en-US" smtClean="0"/>
              <a:t>2019/4/22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783DBA-BB5D-4C9B-A73D-87176D5551D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574731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D3F926-FD0F-4E4A-BBB1-20007E05C356}" type="datetimeFigureOut">
              <a:rPr kumimoji="1" lang="ja-JP" altLang="en-US" smtClean="0"/>
              <a:t>2019/4/22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783DBA-BB5D-4C9B-A73D-87176D5551D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737365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D3F926-FD0F-4E4A-BBB1-20007E05C356}" type="datetimeFigureOut">
              <a:rPr kumimoji="1" lang="ja-JP" altLang="en-US" smtClean="0"/>
              <a:t>2019/4/22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783DBA-BB5D-4C9B-A73D-87176D5551D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416167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D3F926-FD0F-4E4A-BBB1-20007E05C356}" type="datetimeFigureOut">
              <a:rPr kumimoji="1" lang="ja-JP" altLang="en-US" smtClean="0"/>
              <a:t>2019/4/22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783DBA-BB5D-4C9B-A73D-87176D5551D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132213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D3F926-FD0F-4E4A-BBB1-20007E05C356}" type="datetimeFigureOut">
              <a:rPr kumimoji="1" lang="ja-JP" altLang="en-US" smtClean="0"/>
              <a:t>2019/4/22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783DBA-BB5D-4C9B-A73D-87176D5551D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951835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D3F926-FD0F-4E4A-BBB1-20007E05C356}" type="datetimeFigureOut">
              <a:rPr kumimoji="1" lang="ja-JP" altLang="en-US" smtClean="0"/>
              <a:t>2019/4/22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783DBA-BB5D-4C9B-A73D-87176D5551D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512363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/>
          <p:cNvSpPr/>
          <p:nvPr/>
        </p:nvSpPr>
        <p:spPr>
          <a:xfrm>
            <a:off x="79402" y="1034667"/>
            <a:ext cx="4226823" cy="540000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>
            <a:normAutofit/>
          </a:bodyPr>
          <a:lstStyle/>
          <a:p>
            <a:r>
              <a:rPr lang="ja-JP" altLang="en-US" sz="7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・</a:t>
            </a:r>
            <a:endParaRPr lang="en-US" altLang="ja-JP" sz="7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endParaRPr lang="en-US" altLang="ja-JP" sz="8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3" name="正方形/長方形 2"/>
          <p:cNvSpPr/>
          <p:nvPr/>
        </p:nvSpPr>
        <p:spPr>
          <a:xfrm>
            <a:off x="5098206" y="1017619"/>
            <a:ext cx="3968331" cy="540000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>
            <a:normAutofit/>
          </a:bodyPr>
          <a:lstStyle/>
          <a:p>
            <a:r>
              <a:rPr lang="ja-JP" altLang="en-US" sz="7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・</a:t>
            </a:r>
            <a:endParaRPr lang="en-US" altLang="ja-JP" sz="7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endParaRPr lang="en-US" altLang="ja-JP" sz="7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4" name="正方形/長方形 3"/>
          <p:cNvSpPr/>
          <p:nvPr/>
        </p:nvSpPr>
        <p:spPr>
          <a:xfrm>
            <a:off x="133350" y="2214563"/>
            <a:ext cx="1264444" cy="1281694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>
            <a:normAutofit/>
          </a:bodyPr>
          <a:lstStyle/>
          <a:p>
            <a:pPr algn="ctr"/>
            <a:r>
              <a:rPr lang="ja-JP" altLang="en-US" sz="7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内部資源</a:t>
            </a:r>
            <a:endParaRPr lang="en-US" altLang="ja-JP" sz="700" dirty="0" smtClean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7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・</a:t>
            </a:r>
            <a:endParaRPr lang="en-US" altLang="ja-JP" sz="700" dirty="0" smtClean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endParaRPr lang="en-US" altLang="ja-JP" sz="700" dirty="0" smtClean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endParaRPr lang="en-US" altLang="ja-JP" sz="7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7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自社</a:t>
            </a:r>
            <a:r>
              <a:rPr lang="ja-JP" altLang="en-US" sz="7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の</a:t>
            </a:r>
            <a:r>
              <a:rPr lang="ja-JP" altLang="en-US" sz="7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強</a:t>
            </a:r>
            <a:r>
              <a:rPr lang="ja-JP" altLang="en-US" sz="7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み</a:t>
            </a:r>
            <a:endParaRPr lang="en-US" altLang="ja-JP" sz="700" dirty="0" smtClean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5" name="正方形/長方形 4"/>
          <p:cNvSpPr/>
          <p:nvPr/>
        </p:nvSpPr>
        <p:spPr>
          <a:xfrm>
            <a:off x="171450" y="3114300"/>
            <a:ext cx="1181774" cy="335338"/>
          </a:xfrm>
          <a:prstGeom prst="rect">
            <a:avLst/>
          </a:prstGeom>
          <a:solidFill>
            <a:schemeClr val="bg1"/>
          </a:solidFill>
          <a:ln w="12700">
            <a:solidFill>
              <a:srgbClr val="00B0F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>
            <a:normAutofit/>
          </a:bodyPr>
          <a:lstStyle/>
          <a:p>
            <a:r>
              <a:rPr lang="ja-JP" altLang="en-US" sz="7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知財</a:t>
            </a:r>
            <a:endParaRPr lang="en-US" altLang="ja-JP" sz="700" dirty="0" smtClean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0" name="正方形/長方形 9"/>
          <p:cNvSpPr/>
          <p:nvPr/>
        </p:nvSpPr>
        <p:spPr>
          <a:xfrm>
            <a:off x="3083879" y="4222864"/>
            <a:ext cx="1341541" cy="51462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>
            <a:normAutofit/>
          </a:bodyPr>
          <a:lstStyle/>
          <a:p>
            <a:r>
              <a:rPr lang="ja-JP" altLang="en-US" sz="7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・</a:t>
            </a:r>
            <a:endParaRPr lang="en-US" altLang="ja-JP" sz="7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1" name="正方形/長方形 10"/>
          <p:cNvSpPr/>
          <p:nvPr/>
        </p:nvSpPr>
        <p:spPr>
          <a:xfrm>
            <a:off x="133350" y="4316876"/>
            <a:ext cx="1363134" cy="422992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>
            <a:normAutofit/>
          </a:bodyPr>
          <a:lstStyle/>
          <a:p>
            <a:r>
              <a:rPr lang="ja-JP" altLang="en-US" sz="7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＋</a:t>
            </a:r>
            <a:r>
              <a:rPr lang="ja-JP" altLang="en-US" sz="7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要素</a:t>
            </a:r>
            <a:endParaRPr lang="en-US" altLang="ja-JP" sz="700" dirty="0" smtClean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endParaRPr lang="en-US" altLang="ja-JP" sz="700" dirty="0" smtClean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endParaRPr lang="en-US" altLang="ja-JP" sz="7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endParaRPr lang="en-US" altLang="ja-JP" sz="9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2" name="正方形/長方形 11"/>
          <p:cNvSpPr/>
          <p:nvPr/>
        </p:nvSpPr>
        <p:spPr>
          <a:xfrm>
            <a:off x="1496483" y="4316875"/>
            <a:ext cx="1383661" cy="422993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>
            <a:normAutofit/>
          </a:bodyPr>
          <a:lstStyle/>
          <a:p>
            <a:r>
              <a:rPr lang="ja-JP" altLang="en-US" sz="7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－</a:t>
            </a:r>
            <a:r>
              <a:rPr lang="ja-JP" altLang="en-US" sz="7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要素　</a:t>
            </a:r>
            <a:endParaRPr lang="en-US" altLang="ja-JP" sz="700" dirty="0" smtClean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endParaRPr lang="en-US" altLang="ja-JP" sz="700" dirty="0" smtClean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endParaRPr lang="en-US" altLang="ja-JP" sz="7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20" name="正方形/長方形 19"/>
          <p:cNvSpPr/>
          <p:nvPr/>
        </p:nvSpPr>
        <p:spPr>
          <a:xfrm>
            <a:off x="4560243" y="5452262"/>
            <a:ext cx="3313177" cy="1253338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>
            <a:normAutofit/>
          </a:bodyPr>
          <a:lstStyle/>
          <a:p>
            <a:pPr marL="88900" indent="-88900"/>
            <a:r>
              <a:rPr lang="ja-JP" altLang="en-US" sz="7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・</a:t>
            </a:r>
            <a:endParaRPr lang="en-US" altLang="ja-JP" sz="700" dirty="0" smtClean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21" name="正方形/長方形 20"/>
          <p:cNvSpPr/>
          <p:nvPr/>
        </p:nvSpPr>
        <p:spPr>
          <a:xfrm>
            <a:off x="3367597" y="5452264"/>
            <a:ext cx="981135" cy="1253336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>
            <a:normAutofit/>
          </a:bodyPr>
          <a:lstStyle/>
          <a:p>
            <a:r>
              <a:rPr lang="ja-JP" altLang="en-US" sz="7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・</a:t>
            </a:r>
            <a:endParaRPr lang="en-US" altLang="ja-JP" sz="7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22" name="正方形/長方形 21"/>
          <p:cNvSpPr/>
          <p:nvPr/>
        </p:nvSpPr>
        <p:spPr>
          <a:xfrm>
            <a:off x="1181100" y="5421783"/>
            <a:ext cx="1053670" cy="529808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>
            <a:normAutofit/>
          </a:bodyPr>
          <a:lstStyle/>
          <a:p>
            <a:r>
              <a:rPr lang="ja-JP" altLang="en-US" sz="7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＋</a:t>
            </a:r>
            <a:r>
              <a:rPr lang="ja-JP" altLang="en-US" sz="7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要素</a:t>
            </a:r>
            <a:endParaRPr lang="en-US" altLang="ja-JP" sz="700" dirty="0" smtClean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endParaRPr lang="en-US" altLang="ja-JP" sz="7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23" name="正方形/長方形 22"/>
          <p:cNvSpPr/>
          <p:nvPr/>
        </p:nvSpPr>
        <p:spPr>
          <a:xfrm>
            <a:off x="2232918" y="5421783"/>
            <a:ext cx="957639" cy="52980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>
            <a:normAutofit/>
          </a:bodyPr>
          <a:lstStyle/>
          <a:p>
            <a:r>
              <a:rPr lang="ja-JP" altLang="en-US" sz="7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－要素</a:t>
            </a:r>
            <a:endParaRPr lang="en-US" altLang="ja-JP" sz="700" dirty="0" smtClean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endParaRPr lang="en-US" altLang="ja-JP" sz="7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24" name="正方形/長方形 23"/>
          <p:cNvSpPr/>
          <p:nvPr/>
        </p:nvSpPr>
        <p:spPr>
          <a:xfrm>
            <a:off x="1181100" y="6227610"/>
            <a:ext cx="2009457" cy="477990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>
            <a:normAutofit/>
          </a:bodyPr>
          <a:lstStyle/>
          <a:p>
            <a:r>
              <a:rPr lang="ja-JP" altLang="en-US" sz="7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・</a:t>
            </a:r>
            <a:endParaRPr lang="en-US" altLang="ja-JP" sz="7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25" name="正方形/長方形 24"/>
          <p:cNvSpPr/>
          <p:nvPr/>
        </p:nvSpPr>
        <p:spPr>
          <a:xfrm>
            <a:off x="3425922" y="6284198"/>
            <a:ext cx="880303" cy="364814"/>
          </a:xfrm>
          <a:prstGeom prst="rect">
            <a:avLst/>
          </a:prstGeom>
          <a:solidFill>
            <a:schemeClr val="bg1"/>
          </a:solidFill>
          <a:ln w="12700">
            <a:solidFill>
              <a:srgbClr val="00B0F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>
            <a:normAutofit/>
          </a:bodyPr>
          <a:lstStyle/>
          <a:p>
            <a:r>
              <a:rPr lang="ja-JP" altLang="en-US" sz="7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知</a:t>
            </a:r>
            <a:r>
              <a:rPr lang="ja-JP" altLang="en-US" sz="7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財</a:t>
            </a:r>
            <a:endParaRPr lang="en-US" altLang="ja-JP" sz="700" dirty="0" smtClean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27" name="正方形/長方形 26"/>
          <p:cNvSpPr/>
          <p:nvPr/>
        </p:nvSpPr>
        <p:spPr>
          <a:xfrm>
            <a:off x="3083879" y="3152905"/>
            <a:ext cx="1341541" cy="636340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>
            <a:normAutofit/>
          </a:bodyPr>
          <a:lstStyle/>
          <a:p>
            <a:pPr algn="ctr"/>
            <a:r>
              <a:rPr lang="ja-JP" altLang="en-US" sz="7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提供先から得てきたもの</a:t>
            </a:r>
            <a:endParaRPr lang="en-US" altLang="ja-JP" sz="700" dirty="0" smtClean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7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・</a:t>
            </a:r>
            <a:endParaRPr lang="en-US" altLang="ja-JP" sz="7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29" name="正方形/長方形 28"/>
          <p:cNvSpPr/>
          <p:nvPr/>
        </p:nvSpPr>
        <p:spPr>
          <a:xfrm>
            <a:off x="1556958" y="2214563"/>
            <a:ext cx="1323187" cy="1797506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>
            <a:normAutofit/>
          </a:bodyPr>
          <a:lstStyle/>
          <a:p>
            <a:pPr algn="ctr"/>
            <a:r>
              <a:rPr lang="ja-JP" altLang="en-US" sz="700" b="1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事業ポートフォリオ</a:t>
            </a:r>
            <a:endParaRPr lang="en-US" altLang="ja-JP" sz="700" b="1" dirty="0" smtClean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7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各事業の役割・相互関係等</a:t>
            </a:r>
            <a:endParaRPr lang="en-US" altLang="ja-JP" sz="700" dirty="0" smtClean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endParaRPr lang="en-US" altLang="ja-JP" sz="7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endParaRPr lang="en-US" altLang="ja-JP" sz="700" dirty="0" smtClean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endParaRPr lang="en-US" altLang="ja-JP" sz="7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endParaRPr lang="en-US" altLang="ja-JP" sz="700" dirty="0" smtClean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endParaRPr lang="en-US" altLang="ja-JP" sz="7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endParaRPr lang="en-US" altLang="ja-JP" sz="700" dirty="0" smtClean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endParaRPr lang="en-US" altLang="ja-JP" sz="7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7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自社の強み</a:t>
            </a:r>
            <a:endParaRPr lang="en-US" altLang="ja-JP" sz="7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31" name="正方形/長方形 30"/>
          <p:cNvSpPr/>
          <p:nvPr/>
        </p:nvSpPr>
        <p:spPr>
          <a:xfrm>
            <a:off x="6145064" y="2208965"/>
            <a:ext cx="1323187" cy="2315409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>
            <a:normAutofit/>
          </a:bodyPr>
          <a:lstStyle/>
          <a:p>
            <a:pPr algn="ctr"/>
            <a:r>
              <a:rPr lang="ja-JP" altLang="en-US" sz="7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事業ポートフォリオ</a:t>
            </a:r>
            <a:endParaRPr lang="en-US" altLang="ja-JP" sz="700" b="1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7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各事業の役割・相互関係等</a:t>
            </a:r>
            <a:endParaRPr lang="en-US" altLang="ja-JP" sz="700" dirty="0" smtClean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endParaRPr lang="en-US" altLang="ja-JP" sz="7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endParaRPr lang="en-US" altLang="ja-JP" sz="700" dirty="0" smtClean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endParaRPr lang="en-US" altLang="ja-JP" sz="7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endParaRPr lang="en-US" altLang="ja-JP" sz="700" dirty="0" smtClean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endParaRPr lang="en-US" altLang="ja-JP" sz="7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endParaRPr lang="en-US" altLang="ja-JP" sz="700" dirty="0" smtClean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endParaRPr lang="en-US" altLang="ja-JP" sz="7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endParaRPr lang="en-US" altLang="ja-JP" sz="700" dirty="0" smtClean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endParaRPr lang="en-US" altLang="ja-JP" sz="7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endParaRPr lang="en-US" altLang="ja-JP" sz="7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endParaRPr lang="en-US" altLang="ja-JP" sz="700" dirty="0" smtClean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7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自社</a:t>
            </a:r>
            <a:r>
              <a:rPr lang="ja-JP" altLang="en-US" sz="7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の</a:t>
            </a:r>
            <a:r>
              <a:rPr lang="ja-JP" altLang="en-US" sz="7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強</a:t>
            </a:r>
            <a:r>
              <a:rPr lang="ja-JP" altLang="en-US" sz="7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み</a:t>
            </a:r>
            <a:endParaRPr lang="en-US" altLang="ja-JP" sz="700" dirty="0" smtClean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33" name="正方形/長方形 32"/>
          <p:cNvSpPr/>
          <p:nvPr/>
        </p:nvSpPr>
        <p:spPr>
          <a:xfrm>
            <a:off x="7654475" y="3152904"/>
            <a:ext cx="1334131" cy="636339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>
            <a:normAutofit/>
          </a:bodyPr>
          <a:lstStyle/>
          <a:p>
            <a:pPr algn="ctr"/>
            <a:r>
              <a:rPr lang="ja-JP" altLang="en-US" sz="7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提供先から得るもの</a:t>
            </a:r>
            <a:endParaRPr lang="en-US" altLang="ja-JP" sz="700" dirty="0" smtClean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7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・</a:t>
            </a:r>
            <a:endParaRPr lang="en-US" altLang="ja-JP" sz="7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26" name="正方形/長方形 25"/>
          <p:cNvSpPr/>
          <p:nvPr/>
        </p:nvSpPr>
        <p:spPr>
          <a:xfrm>
            <a:off x="3083879" y="2208965"/>
            <a:ext cx="1341541" cy="843799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>
            <a:normAutofit/>
          </a:bodyPr>
          <a:lstStyle/>
          <a:p>
            <a:pPr algn="ctr"/>
            <a:r>
              <a:rPr lang="ja-JP" altLang="en-US" sz="7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提供してきた価値</a:t>
            </a:r>
            <a:endParaRPr lang="en-US" altLang="ja-JP" sz="700" dirty="0" smtClean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7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・</a:t>
            </a:r>
            <a:endParaRPr lang="en-US" altLang="ja-JP" sz="7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34" name="正方形/長方形 33"/>
          <p:cNvSpPr/>
          <p:nvPr/>
        </p:nvSpPr>
        <p:spPr>
          <a:xfrm>
            <a:off x="7654475" y="2208965"/>
            <a:ext cx="1341541" cy="85456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>
            <a:normAutofit/>
          </a:bodyPr>
          <a:lstStyle/>
          <a:p>
            <a:pPr algn="ctr"/>
            <a:r>
              <a:rPr lang="ja-JP" altLang="en-US" sz="7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提供する価値</a:t>
            </a:r>
            <a:endParaRPr lang="en-US" altLang="ja-JP" sz="700" dirty="0" smtClean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7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・</a:t>
            </a:r>
            <a:endParaRPr lang="en-US" altLang="ja-JP" sz="7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32" name="正方形/長方形 31"/>
          <p:cNvSpPr/>
          <p:nvPr/>
        </p:nvSpPr>
        <p:spPr>
          <a:xfrm>
            <a:off x="133350" y="3526630"/>
            <a:ext cx="1264444" cy="485439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>
            <a:normAutofit/>
          </a:bodyPr>
          <a:lstStyle/>
          <a:p>
            <a:pPr algn="ctr"/>
            <a:r>
              <a:rPr lang="ja-JP" altLang="en-US" sz="7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外部調達資源（誰から）</a:t>
            </a:r>
            <a:endParaRPr lang="en-US" altLang="ja-JP" sz="700" dirty="0" smtClean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7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・</a:t>
            </a:r>
            <a:endParaRPr lang="en-US" altLang="ja-JP" sz="7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35" name="正方形/長方形 34"/>
          <p:cNvSpPr/>
          <p:nvPr/>
        </p:nvSpPr>
        <p:spPr>
          <a:xfrm>
            <a:off x="188960" y="3815402"/>
            <a:ext cx="1181774" cy="166294"/>
          </a:xfrm>
          <a:prstGeom prst="rect">
            <a:avLst/>
          </a:prstGeom>
          <a:solidFill>
            <a:schemeClr val="bg1"/>
          </a:solidFill>
          <a:ln w="12700">
            <a:solidFill>
              <a:srgbClr val="00B0F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>
            <a:noAutofit/>
          </a:bodyPr>
          <a:lstStyle/>
          <a:p>
            <a:r>
              <a:rPr lang="ja-JP" altLang="en-US" sz="7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知財</a:t>
            </a:r>
            <a:endParaRPr lang="en-US" altLang="ja-JP" sz="700" dirty="0" smtClean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36" name="正方形/長方形 35"/>
          <p:cNvSpPr/>
          <p:nvPr/>
        </p:nvSpPr>
        <p:spPr>
          <a:xfrm>
            <a:off x="4701533" y="2208965"/>
            <a:ext cx="1264444" cy="1580278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>
            <a:normAutofit/>
          </a:bodyPr>
          <a:lstStyle/>
          <a:p>
            <a:pPr algn="ctr"/>
            <a:r>
              <a:rPr lang="ja-JP" altLang="en-US" sz="7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内部資源</a:t>
            </a:r>
            <a:endParaRPr lang="en-US" altLang="ja-JP" sz="700" dirty="0" smtClean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7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・</a:t>
            </a:r>
            <a:endParaRPr lang="en-US" altLang="ja-JP" sz="700" dirty="0" smtClean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endParaRPr lang="en-US" altLang="ja-JP" sz="700" dirty="0" smtClean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endParaRPr lang="en-US" altLang="ja-JP" sz="7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endParaRPr lang="en-US" altLang="ja-JP" sz="700" dirty="0" smtClean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endParaRPr lang="en-US" altLang="ja-JP" sz="7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7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自社</a:t>
            </a:r>
            <a:r>
              <a:rPr lang="ja-JP" altLang="en-US" sz="7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の</a:t>
            </a:r>
            <a:r>
              <a:rPr lang="ja-JP" altLang="en-US" sz="7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強</a:t>
            </a:r>
            <a:r>
              <a:rPr lang="ja-JP" altLang="en-US" sz="7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み</a:t>
            </a:r>
            <a:endParaRPr lang="en-US" altLang="ja-JP" sz="700" dirty="0" smtClean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37" name="正方形/長方形 36"/>
          <p:cNvSpPr/>
          <p:nvPr/>
        </p:nvSpPr>
        <p:spPr>
          <a:xfrm>
            <a:off x="4742868" y="3337270"/>
            <a:ext cx="1181774" cy="433241"/>
          </a:xfrm>
          <a:prstGeom prst="rect">
            <a:avLst/>
          </a:prstGeom>
          <a:solidFill>
            <a:schemeClr val="bg1"/>
          </a:solidFill>
          <a:ln w="12700">
            <a:solidFill>
              <a:srgbClr val="00B0F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>
            <a:normAutofit/>
          </a:bodyPr>
          <a:lstStyle/>
          <a:p>
            <a:r>
              <a:rPr lang="ja-JP" altLang="en-US" sz="7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知財</a:t>
            </a:r>
            <a:endParaRPr lang="en-US" altLang="ja-JP" sz="700" dirty="0" smtClean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38" name="正方形/長方形 37"/>
          <p:cNvSpPr/>
          <p:nvPr/>
        </p:nvSpPr>
        <p:spPr>
          <a:xfrm>
            <a:off x="4701533" y="3815403"/>
            <a:ext cx="1264444" cy="708972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>
            <a:normAutofit/>
          </a:bodyPr>
          <a:lstStyle/>
          <a:p>
            <a:pPr algn="ctr"/>
            <a:r>
              <a:rPr lang="ja-JP" altLang="en-US" sz="7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外部調達資源（誰から）</a:t>
            </a:r>
            <a:endParaRPr lang="en-US" altLang="ja-JP" sz="700" dirty="0" smtClean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7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・</a:t>
            </a:r>
            <a:endParaRPr lang="en-US" altLang="ja-JP" sz="7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39" name="正方形/長方形 38"/>
          <p:cNvSpPr/>
          <p:nvPr/>
        </p:nvSpPr>
        <p:spPr>
          <a:xfrm>
            <a:off x="4742868" y="4260850"/>
            <a:ext cx="1181774" cy="218634"/>
          </a:xfrm>
          <a:prstGeom prst="rect">
            <a:avLst/>
          </a:prstGeom>
          <a:solidFill>
            <a:schemeClr val="bg1"/>
          </a:solidFill>
          <a:ln w="12700">
            <a:solidFill>
              <a:srgbClr val="00B0F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>
            <a:normAutofit/>
          </a:bodyPr>
          <a:lstStyle/>
          <a:p>
            <a:r>
              <a:rPr lang="ja-JP" altLang="en-US" sz="7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知財</a:t>
            </a:r>
            <a:endParaRPr lang="en-US" altLang="ja-JP" sz="700" dirty="0" smtClean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28" name="正方形/長方形 27"/>
          <p:cNvSpPr/>
          <p:nvPr/>
        </p:nvSpPr>
        <p:spPr>
          <a:xfrm>
            <a:off x="1595121" y="3647566"/>
            <a:ext cx="1246504" cy="335671"/>
          </a:xfrm>
          <a:prstGeom prst="rect">
            <a:avLst/>
          </a:prstGeom>
          <a:solidFill>
            <a:schemeClr val="bg1"/>
          </a:solidFill>
          <a:ln w="12700">
            <a:solidFill>
              <a:srgbClr val="00B0F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ja-JP" altLang="en-US" sz="7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知財の果たしてきた</a:t>
            </a:r>
            <a:r>
              <a:rPr lang="ja-JP" altLang="en-US" sz="7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役割</a:t>
            </a:r>
            <a:endParaRPr lang="en-US" altLang="ja-JP" sz="700" dirty="0" smtClean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30" name="正方形/長方形 29"/>
          <p:cNvSpPr/>
          <p:nvPr/>
        </p:nvSpPr>
        <p:spPr>
          <a:xfrm>
            <a:off x="6183883" y="4155988"/>
            <a:ext cx="1245591" cy="335671"/>
          </a:xfrm>
          <a:prstGeom prst="rect">
            <a:avLst/>
          </a:prstGeom>
          <a:solidFill>
            <a:schemeClr val="bg1"/>
          </a:solidFill>
          <a:ln w="12700">
            <a:solidFill>
              <a:srgbClr val="00B0F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ja-JP" altLang="en-US" sz="7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知財</a:t>
            </a:r>
            <a:r>
              <a:rPr lang="ja-JP" altLang="en-US" sz="7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の果たす役割</a:t>
            </a:r>
            <a:endParaRPr lang="en-US" altLang="ja-JP" sz="700" dirty="0" smtClean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8953313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107</Words>
  <Application>Microsoft Office PowerPoint</Application>
  <PresentationFormat>画面に合わせる (4:3)</PresentationFormat>
  <Paragraphs>66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ＭＳ Ｐゴシック</vt:lpstr>
      <vt:lpstr>メイリオ</vt:lpstr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2018-09-05T06:14:19Z</dcterms:created>
  <dcterms:modified xsi:type="dcterms:W3CDTF">2019-04-22T06:10:46Z</dcterms:modified>
</cp:coreProperties>
</file>