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60" autoAdjust="0"/>
    <p:restoredTop sz="94660"/>
  </p:normalViewPr>
  <p:slideViewPr>
    <p:cSldViewPr snapToGrid="0">
      <p:cViewPr varScale="1">
        <p:scale>
          <a:sx n="79" d="100"/>
          <a:sy n="79" d="100"/>
        </p:scale>
        <p:origin x="6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287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62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491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69968"/>
            <a:ext cx="49199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/>
              <a:t>（作成補助シート４）知財の活用</a:t>
            </a: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156544" y="6540003"/>
            <a:ext cx="89508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各領域に保有する（調達すべき）知財をマッピングする。マッピングする際には、知財毎にその活用の仕方をする理由も付す。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BA2CD6B-5AB0-4898-AB9A-71AD26C124B5}"/>
              </a:ext>
            </a:extLst>
          </p:cNvPr>
          <p:cNvSpPr/>
          <p:nvPr userDrawn="1"/>
        </p:nvSpPr>
        <p:spPr>
          <a:xfrm>
            <a:off x="1118058" y="1563381"/>
            <a:ext cx="7772415" cy="4784882"/>
          </a:xfrm>
          <a:prstGeom prst="rect">
            <a:avLst/>
          </a:prstGeom>
          <a:pattFill prst="wdUpDiag">
            <a:fgClr>
              <a:schemeClr val="bg2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88EB37AF-F881-40B9-BE3E-70B451A1F377}"/>
              </a:ext>
            </a:extLst>
          </p:cNvPr>
          <p:cNvCxnSpPr>
            <a:cxnSpLocks/>
          </p:cNvCxnSpPr>
          <p:nvPr userDrawn="1"/>
        </p:nvCxnSpPr>
        <p:spPr>
          <a:xfrm>
            <a:off x="1118058" y="962156"/>
            <a:ext cx="7772418" cy="0"/>
          </a:xfrm>
          <a:prstGeom prst="straightConnector1">
            <a:avLst/>
          </a:prstGeom>
          <a:ln w="31750">
            <a:solidFill>
              <a:schemeClr val="accent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AD8AD05-EFB4-4396-AC0A-562EB5539DB5}"/>
              </a:ext>
            </a:extLst>
          </p:cNvPr>
          <p:cNvSpPr txBox="1"/>
          <p:nvPr userDrawn="1"/>
        </p:nvSpPr>
        <p:spPr>
          <a:xfrm>
            <a:off x="1148470" y="592824"/>
            <a:ext cx="86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OPEN</a:t>
            </a:r>
            <a:endParaRPr kumimoji="1" lang="ja-JP" altLang="en-US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38B0511-F778-4B15-B2CF-B2986D1FC8FB}"/>
              </a:ext>
            </a:extLst>
          </p:cNvPr>
          <p:cNvSpPr txBox="1"/>
          <p:nvPr userDrawn="1"/>
        </p:nvSpPr>
        <p:spPr>
          <a:xfrm>
            <a:off x="8113532" y="612441"/>
            <a:ext cx="970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CLOSE</a:t>
            </a:r>
            <a:endParaRPr kumimoji="1" lang="ja-JP" altLang="en-US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7B01390A-44AB-4E0E-8DC9-DA0A7C6E81A1}"/>
              </a:ext>
            </a:extLst>
          </p:cNvPr>
          <p:cNvCxnSpPr>
            <a:cxnSpLocks/>
          </p:cNvCxnSpPr>
          <p:nvPr userDrawn="1"/>
        </p:nvCxnSpPr>
        <p:spPr>
          <a:xfrm>
            <a:off x="486382" y="1563381"/>
            <a:ext cx="0" cy="4784882"/>
          </a:xfrm>
          <a:prstGeom prst="straightConnector1">
            <a:avLst/>
          </a:prstGeom>
          <a:ln w="31750">
            <a:solidFill>
              <a:schemeClr val="accent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24ED999-1DDD-4C21-B321-BEC91D55216F}"/>
              </a:ext>
            </a:extLst>
          </p:cNvPr>
          <p:cNvSpPr txBox="1"/>
          <p:nvPr userDrawn="1"/>
        </p:nvSpPr>
        <p:spPr>
          <a:xfrm rot="16200000">
            <a:off x="-131255" y="1742757"/>
            <a:ext cx="86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OPEN</a:t>
            </a:r>
            <a:endParaRPr kumimoji="1" lang="ja-JP" altLang="en-US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3C79180-EA8B-411D-9284-83E0BD4B1FE0}"/>
              </a:ext>
            </a:extLst>
          </p:cNvPr>
          <p:cNvSpPr txBox="1"/>
          <p:nvPr userDrawn="1"/>
        </p:nvSpPr>
        <p:spPr>
          <a:xfrm rot="16200000">
            <a:off x="-183322" y="5775125"/>
            <a:ext cx="970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CLOSE</a:t>
            </a:r>
            <a:endParaRPr kumimoji="1" lang="ja-JP" altLang="en-US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E27DE66-55A0-42E7-B5FE-3DCA65D1E9D8}"/>
              </a:ext>
            </a:extLst>
          </p:cNvPr>
          <p:cNvSpPr/>
          <p:nvPr userDrawn="1"/>
        </p:nvSpPr>
        <p:spPr>
          <a:xfrm>
            <a:off x="1712673" y="1575616"/>
            <a:ext cx="7177794" cy="1056277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74ABDBF-6096-4E79-BB34-103A9DC4BAAC}"/>
              </a:ext>
            </a:extLst>
          </p:cNvPr>
          <p:cNvSpPr/>
          <p:nvPr userDrawn="1"/>
        </p:nvSpPr>
        <p:spPr>
          <a:xfrm>
            <a:off x="1712673" y="3204278"/>
            <a:ext cx="4070905" cy="168457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69F7F62-25CF-4715-8AEC-8CBDB334EA85}"/>
              </a:ext>
            </a:extLst>
          </p:cNvPr>
          <p:cNvSpPr txBox="1"/>
          <p:nvPr userDrawn="1"/>
        </p:nvSpPr>
        <p:spPr>
          <a:xfrm>
            <a:off x="1720086" y="3491747"/>
            <a:ext cx="8050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データ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3F83D31-870B-4220-9356-179958C7E44D}"/>
              </a:ext>
            </a:extLst>
          </p:cNvPr>
          <p:cNvSpPr/>
          <p:nvPr userDrawn="1"/>
        </p:nvSpPr>
        <p:spPr>
          <a:xfrm>
            <a:off x="1117178" y="3955821"/>
            <a:ext cx="2589058" cy="23924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B06DA1DB-F269-4403-9258-96184568E05E}"/>
              </a:ext>
            </a:extLst>
          </p:cNvPr>
          <p:cNvCxnSpPr/>
          <p:nvPr userDrawn="1"/>
        </p:nvCxnSpPr>
        <p:spPr>
          <a:xfrm flipH="1">
            <a:off x="1118054" y="3958277"/>
            <a:ext cx="2589058" cy="23850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75EB5F6C-2831-4AC6-A060-44264A69D81F}"/>
              </a:ext>
            </a:extLst>
          </p:cNvPr>
          <p:cNvCxnSpPr>
            <a:cxnSpLocks/>
            <a:stCxn id="9" idx="1"/>
          </p:cNvCxnSpPr>
          <p:nvPr userDrawn="1"/>
        </p:nvCxnSpPr>
        <p:spPr>
          <a:xfrm>
            <a:off x="1118058" y="3955822"/>
            <a:ext cx="2589054" cy="238412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B392D5A-10E6-487D-9789-163B8556711E}"/>
              </a:ext>
            </a:extLst>
          </p:cNvPr>
          <p:cNvSpPr/>
          <p:nvPr userDrawn="1"/>
        </p:nvSpPr>
        <p:spPr>
          <a:xfrm>
            <a:off x="2577830" y="2041547"/>
            <a:ext cx="2354482" cy="158332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B4E61F6-F070-4B46-B187-27943BC02100}"/>
              </a:ext>
            </a:extLst>
          </p:cNvPr>
          <p:cNvSpPr txBox="1"/>
          <p:nvPr userDrawn="1"/>
        </p:nvSpPr>
        <p:spPr>
          <a:xfrm>
            <a:off x="2583082" y="2643486"/>
            <a:ext cx="598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標準</a:t>
            </a: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F79F80ED-F08B-47C5-A81F-57048D5B3ECA}"/>
              </a:ext>
            </a:extLst>
          </p:cNvPr>
          <p:cNvGrpSpPr/>
          <p:nvPr userDrawn="1"/>
        </p:nvGrpSpPr>
        <p:grpSpPr>
          <a:xfrm>
            <a:off x="2577829" y="2017965"/>
            <a:ext cx="2354483" cy="618088"/>
            <a:chOff x="2577829" y="2563188"/>
            <a:chExt cx="2354483" cy="618088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61D1929B-F69B-4E0F-80D6-59ED5D1A2C00}"/>
                </a:ext>
              </a:extLst>
            </p:cNvPr>
            <p:cNvSpPr/>
            <p:nvPr/>
          </p:nvSpPr>
          <p:spPr>
            <a:xfrm>
              <a:off x="2577829" y="2563188"/>
              <a:ext cx="2354483" cy="61808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053466AF-D2C2-4D93-8CE5-246BAC772F60}"/>
                </a:ext>
              </a:extLst>
            </p:cNvPr>
            <p:cNvSpPr txBox="1"/>
            <p:nvPr/>
          </p:nvSpPr>
          <p:spPr>
            <a:xfrm>
              <a:off x="2641273" y="2570621"/>
              <a:ext cx="2045753" cy="338554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標準必須特許・意匠</a:t>
              </a:r>
            </a:p>
          </p:txBody>
        </p:sp>
      </p:grp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640C64C0-3282-4847-B848-08588229323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2577830" y="3200812"/>
            <a:ext cx="2377013" cy="3466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E116F3FF-4C75-4358-AB0C-30A15C61AEC0}"/>
              </a:ext>
            </a:extLst>
          </p:cNvPr>
          <p:cNvSpPr/>
          <p:nvPr userDrawn="1"/>
        </p:nvSpPr>
        <p:spPr>
          <a:xfrm>
            <a:off x="6299665" y="1585557"/>
            <a:ext cx="2583078" cy="2381256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43DD89F6-C90D-4E13-BEE1-D87705565426}"/>
              </a:ext>
            </a:extLst>
          </p:cNvPr>
          <p:cNvCxnSpPr/>
          <p:nvPr userDrawn="1"/>
        </p:nvCxnSpPr>
        <p:spPr>
          <a:xfrm>
            <a:off x="6299665" y="1563381"/>
            <a:ext cx="0" cy="4784882"/>
          </a:xfrm>
          <a:prstGeom prst="line">
            <a:avLst/>
          </a:prstGeom>
          <a:ln w="22225">
            <a:solidFill>
              <a:schemeClr val="accent2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6E853EF6-AA0B-4453-B305-96698E83DA8C}"/>
              </a:ext>
            </a:extLst>
          </p:cNvPr>
          <p:cNvCxnSpPr>
            <a:cxnSpLocks/>
          </p:cNvCxnSpPr>
          <p:nvPr userDrawn="1"/>
        </p:nvCxnSpPr>
        <p:spPr>
          <a:xfrm>
            <a:off x="3706236" y="1224122"/>
            <a:ext cx="0" cy="5124141"/>
          </a:xfrm>
          <a:prstGeom prst="line">
            <a:avLst/>
          </a:prstGeom>
          <a:ln w="22225">
            <a:solidFill>
              <a:schemeClr val="accent2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D325DB4-D009-4F63-BA1A-246664373B3E}"/>
              </a:ext>
            </a:extLst>
          </p:cNvPr>
          <p:cNvSpPr/>
          <p:nvPr userDrawn="1"/>
        </p:nvSpPr>
        <p:spPr>
          <a:xfrm>
            <a:off x="645442" y="1568291"/>
            <a:ext cx="472618" cy="2389986"/>
          </a:xfrm>
          <a:prstGeom prst="rect">
            <a:avLst/>
          </a:prstGeom>
          <a:solidFill>
            <a:srgbClr val="33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公開</a:t>
            </a:r>
            <a:endParaRPr kumimoji="1"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7DD5A8C6-18B8-4240-B9E8-7863C142D061}"/>
              </a:ext>
            </a:extLst>
          </p:cNvPr>
          <p:cNvSpPr/>
          <p:nvPr userDrawn="1"/>
        </p:nvSpPr>
        <p:spPr>
          <a:xfrm>
            <a:off x="645442" y="3958277"/>
            <a:ext cx="474328" cy="2389986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秘匿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9C09C133-EED1-40C0-AFAB-D454F30992EF}"/>
              </a:ext>
            </a:extLst>
          </p:cNvPr>
          <p:cNvSpPr/>
          <p:nvPr userDrawn="1"/>
        </p:nvSpPr>
        <p:spPr>
          <a:xfrm rot="5400000">
            <a:off x="2177153" y="63370"/>
            <a:ext cx="472618" cy="2590805"/>
          </a:xfrm>
          <a:prstGeom prst="rect">
            <a:avLst/>
          </a:prstGeom>
          <a:solidFill>
            <a:srgbClr val="33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シェアリング（許諾）</a:t>
            </a: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337FBB61-4206-4C71-8D3D-653DEF7D43AF}"/>
              </a:ext>
            </a:extLst>
          </p:cNvPr>
          <p:cNvSpPr/>
          <p:nvPr userDrawn="1"/>
        </p:nvSpPr>
        <p:spPr>
          <a:xfrm rot="5400000">
            <a:off x="4767104" y="62515"/>
            <a:ext cx="474328" cy="2590806"/>
          </a:xfrm>
          <a:prstGeom prst="rect">
            <a:avLst/>
          </a:prstGeom>
          <a:solidFill>
            <a:srgbClr val="66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一部許諾</a:t>
            </a:r>
            <a:endParaRPr kumimoji="1" lang="ja-JP" altLang="en-US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51B286F-DA5E-4E91-B309-A0E24E80B7B4}"/>
              </a:ext>
            </a:extLst>
          </p:cNvPr>
          <p:cNvSpPr/>
          <p:nvPr userDrawn="1"/>
        </p:nvSpPr>
        <p:spPr>
          <a:xfrm rot="5400000">
            <a:off x="7353732" y="58347"/>
            <a:ext cx="482672" cy="2590797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排他（非許諾）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17943C2C-8F52-41B3-AA1B-CF1051E291A9}"/>
              </a:ext>
            </a:extLst>
          </p:cNvPr>
          <p:cNvSpPr/>
          <p:nvPr userDrawn="1"/>
        </p:nvSpPr>
        <p:spPr>
          <a:xfrm>
            <a:off x="5543550" y="3962095"/>
            <a:ext cx="2603974" cy="9237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6A354E5B-1EB6-4A8A-B7C0-9DD3DF5CBA5A}"/>
              </a:ext>
            </a:extLst>
          </p:cNvPr>
          <p:cNvSpPr/>
          <p:nvPr userDrawn="1"/>
        </p:nvSpPr>
        <p:spPr>
          <a:xfrm>
            <a:off x="5055434" y="3956295"/>
            <a:ext cx="2589054" cy="20524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CFEEE70-F6CA-40F1-8F9E-B9129F17DF3D}"/>
              </a:ext>
            </a:extLst>
          </p:cNvPr>
          <p:cNvSpPr txBox="1"/>
          <p:nvPr userDrawn="1"/>
        </p:nvSpPr>
        <p:spPr>
          <a:xfrm>
            <a:off x="5051542" y="4940941"/>
            <a:ext cx="1011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営業秘密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E210C114-3DED-42F0-A335-6182F248793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4989036" y="4888849"/>
            <a:ext cx="2603974" cy="44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2E527B89-CA33-4098-ADC2-83BEBCDE00C1}"/>
              </a:ext>
            </a:extLst>
          </p:cNvPr>
          <p:cNvCxnSpPr>
            <a:cxnSpLocks/>
            <a:stCxn id="9" idx="1"/>
            <a:endCxn id="9" idx="3"/>
          </p:cNvCxnSpPr>
          <p:nvPr userDrawn="1"/>
        </p:nvCxnSpPr>
        <p:spPr>
          <a:xfrm>
            <a:off x="1118058" y="3955822"/>
            <a:ext cx="7772415" cy="0"/>
          </a:xfrm>
          <a:prstGeom prst="line">
            <a:avLst/>
          </a:prstGeom>
          <a:ln w="25400">
            <a:solidFill>
              <a:schemeClr val="accent2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74AE3EBC-EFFF-4813-B447-D48A51477567}"/>
              </a:ext>
            </a:extLst>
          </p:cNvPr>
          <p:cNvCxnSpPr/>
          <p:nvPr userDrawn="1"/>
        </p:nvCxnSpPr>
        <p:spPr>
          <a:xfrm flipH="1">
            <a:off x="988541" y="6348263"/>
            <a:ext cx="27176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7D35A736-B0DB-4B88-A1C1-7279D5F0919C}"/>
              </a:ext>
            </a:extLst>
          </p:cNvPr>
          <p:cNvSpPr txBox="1"/>
          <p:nvPr userDrawn="1"/>
        </p:nvSpPr>
        <p:spPr>
          <a:xfrm>
            <a:off x="8085776" y="1602466"/>
            <a:ext cx="5982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特許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意匠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商標</a:t>
            </a:r>
          </a:p>
        </p:txBody>
      </p:sp>
      <p:sp>
        <p:nvSpPr>
          <p:cNvPr id="43" name="左矢印 42"/>
          <p:cNvSpPr/>
          <p:nvPr userDrawn="1"/>
        </p:nvSpPr>
        <p:spPr>
          <a:xfrm rot="1799225">
            <a:off x="1031747" y="3368987"/>
            <a:ext cx="7688411" cy="1186217"/>
          </a:xfrm>
          <a:prstGeom prst="leftArrow">
            <a:avLst/>
          </a:prstGeom>
          <a:solidFill>
            <a:schemeClr val="bg1">
              <a:alpha val="2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遷移可能方向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FAD8AD05-EFB4-4396-AC0A-562EB5539DB5}"/>
              </a:ext>
            </a:extLst>
          </p:cNvPr>
          <p:cNvSpPr txBox="1"/>
          <p:nvPr userDrawn="1"/>
        </p:nvSpPr>
        <p:spPr>
          <a:xfrm>
            <a:off x="4713556" y="568268"/>
            <a:ext cx="7008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C3C79180-EA8B-411D-9284-83E0BD4B1FE0}"/>
              </a:ext>
            </a:extLst>
          </p:cNvPr>
          <p:cNvSpPr txBox="1"/>
          <p:nvPr userDrawn="1"/>
        </p:nvSpPr>
        <p:spPr>
          <a:xfrm rot="16200000">
            <a:off x="-52610" y="3717520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情報</a:t>
            </a:r>
            <a:endParaRPr kumimoji="1" lang="ja-JP" altLang="en-US" sz="20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628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633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387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473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373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616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221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18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23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976881"/>
              </p:ext>
            </p:extLst>
          </p:nvPr>
        </p:nvGraphicFramePr>
        <p:xfrm>
          <a:off x="6391835" y="1733177"/>
          <a:ext cx="97715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知財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理由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920049"/>
              </p:ext>
            </p:extLst>
          </p:nvPr>
        </p:nvGraphicFramePr>
        <p:xfrm>
          <a:off x="6557683" y="4037107"/>
          <a:ext cx="97715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知財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理由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889630"/>
              </p:ext>
            </p:extLst>
          </p:nvPr>
        </p:nvGraphicFramePr>
        <p:xfrm>
          <a:off x="5091953" y="1733177"/>
          <a:ext cx="97715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知財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理由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499614"/>
              </p:ext>
            </p:extLst>
          </p:nvPr>
        </p:nvGraphicFramePr>
        <p:xfrm>
          <a:off x="1541929" y="1733177"/>
          <a:ext cx="97715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知財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理由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494564"/>
              </p:ext>
            </p:extLst>
          </p:nvPr>
        </p:nvGraphicFramePr>
        <p:xfrm>
          <a:off x="3827929" y="4037107"/>
          <a:ext cx="97715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知財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理由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730874"/>
              </p:ext>
            </p:extLst>
          </p:nvPr>
        </p:nvGraphicFramePr>
        <p:xfrm>
          <a:off x="3827929" y="2759636"/>
          <a:ext cx="97715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知財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理由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1831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332</TotalTime>
  <Words>18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haga</dc:creator>
  <cp:lastModifiedBy>haga</cp:lastModifiedBy>
  <cp:revision>96</cp:revision>
  <cp:lastPrinted>2018-04-26T10:59:11Z</cp:lastPrinted>
  <dcterms:created xsi:type="dcterms:W3CDTF">2018-04-18T06:33:01Z</dcterms:created>
  <dcterms:modified xsi:type="dcterms:W3CDTF">2020-07-22T02:27:04Z</dcterms:modified>
</cp:coreProperties>
</file>