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9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0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28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2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グループ化 58"/>
          <p:cNvGrpSpPr/>
          <p:nvPr userDrawn="1"/>
        </p:nvGrpSpPr>
        <p:grpSpPr>
          <a:xfrm>
            <a:off x="79162" y="578102"/>
            <a:ext cx="4454863" cy="1142037"/>
            <a:chOff x="-25390" y="675084"/>
            <a:chExt cx="4454863" cy="1142037"/>
          </a:xfrm>
        </p:grpSpPr>
        <p:sp>
          <p:nvSpPr>
            <p:cNvPr id="60" name="正方形/長方形 59"/>
            <p:cNvSpPr/>
            <p:nvPr/>
          </p:nvSpPr>
          <p:spPr>
            <a:xfrm>
              <a:off x="-25390" y="675084"/>
              <a:ext cx="4454863" cy="114203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2225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56525" y="784256"/>
              <a:ext cx="2526372" cy="335729"/>
            </a:xfrm>
            <a:prstGeom prst="rect">
              <a:avLst/>
            </a:prstGeom>
            <a:solidFill>
              <a:srgbClr val="FF99CC"/>
            </a:solidFill>
            <a:ln w="22225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事業概要</a:t>
              </a: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2638739" y="784256"/>
              <a:ext cx="1708471" cy="335729"/>
            </a:xfrm>
            <a:prstGeom prst="rect">
              <a:avLst/>
            </a:prstGeom>
            <a:solidFill>
              <a:srgbClr val="FF99CC"/>
            </a:solidFill>
            <a:ln w="22225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経営方針との関係</a:t>
              </a:r>
            </a:p>
          </p:txBody>
        </p:sp>
      </p:grpSp>
      <p:sp>
        <p:nvSpPr>
          <p:cNvPr id="63" name="正方形/長方形 62"/>
          <p:cNvSpPr/>
          <p:nvPr userDrawn="1"/>
        </p:nvSpPr>
        <p:spPr>
          <a:xfrm>
            <a:off x="1098420" y="5199096"/>
            <a:ext cx="6879720" cy="1658903"/>
          </a:xfrm>
          <a:prstGeom prst="rect">
            <a:avLst/>
          </a:prstGeom>
          <a:solidFill>
            <a:srgbClr val="CCEC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「これから」の姿への移行のための戦略</a:t>
            </a:r>
            <a:endParaRPr kumimoji="1" lang="ja-JP" altLang="en-US" sz="105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 userDrawn="1"/>
        </p:nvSpPr>
        <p:spPr>
          <a:xfrm>
            <a:off x="5067860" y="5493202"/>
            <a:ext cx="2836093" cy="1312411"/>
          </a:xfrm>
          <a:prstGeom prst="rect">
            <a:avLst/>
          </a:prstGeom>
          <a:solidFill>
            <a:srgbClr val="99FFCC"/>
          </a:solidFill>
          <a:ln w="63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解決策</a:t>
            </a:r>
            <a:r>
              <a:rPr lang="ja-JP" altLang="en-US" sz="105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正方形/長方形 64"/>
          <p:cNvSpPr/>
          <p:nvPr userDrawn="1"/>
        </p:nvSpPr>
        <p:spPr>
          <a:xfrm>
            <a:off x="1200150" y="5484421"/>
            <a:ext cx="2209701" cy="694247"/>
          </a:xfrm>
          <a:prstGeom prst="rect">
            <a:avLst/>
          </a:prstGeom>
          <a:solidFill>
            <a:srgbClr val="99FF66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これからの外部環境</a:t>
            </a:r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曲折矢印 65"/>
          <p:cNvSpPr/>
          <p:nvPr userDrawn="1"/>
        </p:nvSpPr>
        <p:spPr>
          <a:xfrm flipV="1">
            <a:off x="80221" y="5208351"/>
            <a:ext cx="1181341" cy="1049593"/>
          </a:xfrm>
          <a:prstGeom prst="bentArrow">
            <a:avLst/>
          </a:prstGeom>
          <a:solidFill>
            <a:srgbClr val="CC00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正方形/長方形 66"/>
          <p:cNvSpPr/>
          <p:nvPr userDrawn="1"/>
        </p:nvSpPr>
        <p:spPr>
          <a:xfrm>
            <a:off x="438385" y="5208351"/>
            <a:ext cx="486465" cy="1394116"/>
          </a:xfrm>
          <a:prstGeom prst="rect">
            <a:avLst/>
          </a:prstGeom>
          <a:solidFill>
            <a:schemeClr val="bg2">
              <a:lumMod val="25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これまで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曲折矢印 67"/>
          <p:cNvSpPr/>
          <p:nvPr userDrawn="1"/>
        </p:nvSpPr>
        <p:spPr>
          <a:xfrm rot="16200000" flipV="1">
            <a:off x="8027727" y="5133857"/>
            <a:ext cx="960132" cy="1201527"/>
          </a:xfrm>
          <a:prstGeom prst="bentArrow">
            <a:avLst/>
          </a:prstGeom>
          <a:solidFill>
            <a:srgbClr val="FF33C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9" name="正方形/長方形 68"/>
          <p:cNvSpPr/>
          <p:nvPr userDrawn="1"/>
        </p:nvSpPr>
        <p:spPr>
          <a:xfrm>
            <a:off x="8080599" y="5254532"/>
            <a:ext cx="516802" cy="1415045"/>
          </a:xfrm>
          <a:prstGeom prst="rect">
            <a:avLst/>
          </a:prstGeom>
          <a:solidFill>
            <a:srgbClr val="0000FF"/>
          </a:solidFill>
          <a:ln w="22225"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これから</a:t>
            </a:r>
            <a:endParaRPr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正方形/長方形 69"/>
          <p:cNvSpPr/>
          <p:nvPr userDrawn="1"/>
        </p:nvSpPr>
        <p:spPr>
          <a:xfrm>
            <a:off x="3507187" y="5488339"/>
            <a:ext cx="1460261" cy="1317274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必要な資源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正方形/長方形 70"/>
          <p:cNvSpPr/>
          <p:nvPr userDrawn="1"/>
        </p:nvSpPr>
        <p:spPr>
          <a:xfrm>
            <a:off x="1200150" y="6207243"/>
            <a:ext cx="2206625" cy="598370"/>
          </a:xfrm>
          <a:prstGeom prst="rect">
            <a:avLst/>
          </a:prstGeom>
          <a:solidFill>
            <a:srgbClr val="FF99CC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200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移行のための課題</a:t>
            </a:r>
          </a:p>
        </p:txBody>
      </p:sp>
      <p:grpSp>
        <p:nvGrpSpPr>
          <p:cNvPr id="72" name="グループ化 71"/>
          <p:cNvGrpSpPr/>
          <p:nvPr userDrawn="1"/>
        </p:nvGrpSpPr>
        <p:grpSpPr>
          <a:xfrm>
            <a:off x="4641664" y="578102"/>
            <a:ext cx="4457383" cy="1142037"/>
            <a:chOff x="-37941" y="675084"/>
            <a:chExt cx="4457383" cy="1142037"/>
          </a:xfrm>
        </p:grpSpPr>
        <p:sp>
          <p:nvSpPr>
            <p:cNvPr id="73" name="正方形/長方形 72"/>
            <p:cNvSpPr/>
            <p:nvPr/>
          </p:nvSpPr>
          <p:spPr>
            <a:xfrm>
              <a:off x="-37941" y="675084"/>
              <a:ext cx="4457383" cy="114203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2225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47000" y="784256"/>
              <a:ext cx="2526372" cy="339100"/>
            </a:xfrm>
            <a:prstGeom prst="rect">
              <a:avLst/>
            </a:prstGeom>
            <a:solidFill>
              <a:srgbClr val="FF99CC"/>
            </a:solidFill>
            <a:ln w="22225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事業概要</a:t>
              </a: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629214" y="784256"/>
              <a:ext cx="1708471" cy="335729"/>
            </a:xfrm>
            <a:prstGeom prst="rect">
              <a:avLst/>
            </a:prstGeom>
            <a:solidFill>
              <a:srgbClr val="FF99CC"/>
            </a:solidFill>
            <a:ln w="22225"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経営方針との関係</a:t>
              </a:r>
            </a:p>
          </p:txBody>
        </p:sp>
      </p:grpSp>
      <p:cxnSp>
        <p:nvCxnSpPr>
          <p:cNvPr id="76" name="直線矢印コネクタ 75"/>
          <p:cNvCxnSpPr/>
          <p:nvPr userDrawn="1"/>
        </p:nvCxnSpPr>
        <p:spPr>
          <a:xfrm flipV="1">
            <a:off x="4347221" y="1196957"/>
            <a:ext cx="413304" cy="4030"/>
          </a:xfrm>
          <a:prstGeom prst="straightConnector1">
            <a:avLst/>
          </a:prstGeom>
          <a:ln w="47625"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タイトル 1"/>
          <p:cNvSpPr txBox="1">
            <a:spLocks/>
          </p:cNvSpPr>
          <p:nvPr userDrawn="1"/>
        </p:nvSpPr>
        <p:spPr>
          <a:xfrm>
            <a:off x="26687" y="109085"/>
            <a:ext cx="3688064" cy="4770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latin typeface="+mn-ea"/>
                <a:ea typeface="+mn-ea"/>
              </a:rPr>
              <a:t>経営デザインシート　　　　　　　　　</a:t>
            </a:r>
          </a:p>
        </p:txBody>
      </p:sp>
      <p:grpSp>
        <p:nvGrpSpPr>
          <p:cNvPr id="78" name="グループ化 77"/>
          <p:cNvGrpSpPr/>
          <p:nvPr userDrawn="1"/>
        </p:nvGrpSpPr>
        <p:grpSpPr>
          <a:xfrm>
            <a:off x="4625284" y="1810261"/>
            <a:ext cx="4490142" cy="3357910"/>
            <a:chOff x="4625284" y="1810261"/>
            <a:chExt cx="4490142" cy="3357910"/>
          </a:xfrm>
        </p:grpSpPr>
        <p:sp>
          <p:nvSpPr>
            <p:cNvPr id="79" name="四角形吹き出し 78"/>
            <p:cNvSpPr/>
            <p:nvPr/>
          </p:nvSpPr>
          <p:spPr>
            <a:xfrm>
              <a:off x="4625284" y="2089559"/>
              <a:ext cx="4490142" cy="3078612"/>
            </a:xfrm>
            <a:prstGeom prst="wedgeRectCallout">
              <a:avLst>
                <a:gd name="adj1" fmla="val 14840"/>
                <a:gd name="adj2" fmla="val -49522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0" name="四角形吹き出し 99"/>
            <p:cNvSpPr/>
            <p:nvPr/>
          </p:nvSpPr>
          <p:spPr>
            <a:xfrm>
              <a:off x="7684890" y="2168904"/>
              <a:ext cx="1379515" cy="1938355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80975" indent="-180975" algn="ctr">
                <a:spcBef>
                  <a:spcPts val="600"/>
                </a:spcBef>
              </a:pPr>
              <a:endParaRPr lang="en-US" altLang="ja-JP" sz="1200" b="1" strike="sngStrik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7681977" y="4184280"/>
              <a:ext cx="1385341" cy="926742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2" name="四角形吹き出し 142"/>
            <p:cNvSpPr/>
            <p:nvPr/>
          </p:nvSpPr>
          <p:spPr>
            <a:xfrm>
              <a:off x="6196961" y="2174978"/>
              <a:ext cx="1426018" cy="293604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80975" indent="-180975" algn="ctr">
                <a:spcBef>
                  <a:spcPts val="600"/>
                </a:spcBef>
              </a:pPr>
              <a:endParaRPr lang="en-US" altLang="ja-JP" sz="1400" b="1" strike="sngStrik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5129166" y="1810261"/>
              <a:ext cx="576000" cy="28921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資源</a:t>
              </a:r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6301761" y="1812276"/>
              <a:ext cx="1218715" cy="28518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ビジネスモデル</a:t>
              </a: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8086647" y="1815221"/>
              <a:ext cx="576000" cy="279298"/>
            </a:xfrm>
            <a:prstGeom prst="rect">
              <a:avLst/>
            </a:prstGeom>
            <a:solidFill>
              <a:srgbClr val="3333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価値</a:t>
              </a:r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4709580" y="2181231"/>
              <a:ext cx="1415172" cy="292979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8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グループ化 86"/>
          <p:cNvGrpSpPr/>
          <p:nvPr userDrawn="1"/>
        </p:nvGrpSpPr>
        <p:grpSpPr>
          <a:xfrm>
            <a:off x="18327" y="1810261"/>
            <a:ext cx="4576533" cy="3357910"/>
            <a:chOff x="18327" y="1810261"/>
            <a:chExt cx="4576533" cy="3357910"/>
          </a:xfrm>
        </p:grpSpPr>
        <p:sp>
          <p:nvSpPr>
            <p:cNvPr id="88" name="四角形吹き出し 87"/>
            <p:cNvSpPr/>
            <p:nvPr/>
          </p:nvSpPr>
          <p:spPr>
            <a:xfrm>
              <a:off x="18327" y="2089559"/>
              <a:ext cx="4576533" cy="3078612"/>
            </a:xfrm>
            <a:prstGeom prst="wedgeRectCallout">
              <a:avLst>
                <a:gd name="adj1" fmla="val 14840"/>
                <a:gd name="adj2" fmla="val -49522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9" name="四角形吹き出し 99"/>
            <p:cNvSpPr/>
            <p:nvPr/>
          </p:nvSpPr>
          <p:spPr>
            <a:xfrm>
              <a:off x="3108101" y="2171967"/>
              <a:ext cx="1459472" cy="1401523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80975" indent="-180975" algn="ctr">
                <a:spcBef>
                  <a:spcPts val="600"/>
                </a:spcBef>
              </a:pPr>
              <a:endParaRPr lang="en-US" altLang="ja-JP" sz="1200" b="1" strike="sngStrike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3109552" y="3606551"/>
              <a:ext cx="1456571" cy="659738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108995" y="4424872"/>
              <a:ext cx="1447842" cy="686150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事業課題（弱み）</a:t>
              </a: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121674" y="4311397"/>
              <a:ext cx="2592000" cy="799625"/>
            </a:xfrm>
            <a:prstGeom prst="rect">
              <a:avLst/>
            </a:prstGeom>
            <a:solidFill>
              <a:srgbClr val="99FF66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これまでの外部環境</a:t>
              </a:r>
              <a:endPara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484110" y="1810261"/>
              <a:ext cx="576000" cy="28921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資源</a:t>
              </a: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1703666" y="1810261"/>
              <a:ext cx="1176737" cy="28518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ビジネスモデル</a:t>
              </a:r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3549837" y="1810261"/>
              <a:ext cx="576000" cy="279355"/>
            </a:xfrm>
            <a:prstGeom prst="rect">
              <a:avLst/>
            </a:prstGeom>
            <a:solidFill>
              <a:srgbClr val="3333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価値</a:t>
              </a:r>
            </a:p>
          </p:txBody>
        </p:sp>
        <p:sp>
          <p:nvSpPr>
            <p:cNvPr id="96" name="四角形吹き出し 142"/>
            <p:cNvSpPr/>
            <p:nvPr/>
          </p:nvSpPr>
          <p:spPr>
            <a:xfrm>
              <a:off x="1558087" y="2168904"/>
              <a:ext cx="1462368" cy="2097386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180975" indent="-180975" algn="ctr">
                <a:spcBef>
                  <a:spcPts val="600"/>
                </a:spcBef>
              </a:pPr>
              <a:endParaRPr lang="en-US" altLang="ja-JP" sz="1400" b="1" strike="sngStrik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64524" y="2175158"/>
              <a:ext cx="1415172" cy="209113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8" name="直線矢印コネクタ 97"/>
            <p:cNvCxnSpPr>
              <a:stCxn id="93" idx="3"/>
              <a:endCxn id="94" idx="1"/>
            </p:cNvCxnSpPr>
            <p:nvPr/>
          </p:nvCxnSpPr>
          <p:spPr>
            <a:xfrm flipV="1">
              <a:off x="1060110" y="1952856"/>
              <a:ext cx="643556" cy="2014"/>
            </a:xfrm>
            <a:prstGeom prst="straightConnector1">
              <a:avLst/>
            </a:prstGeom>
            <a:ln w="8255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矢印コネクタ 98"/>
            <p:cNvCxnSpPr>
              <a:stCxn id="94" idx="3"/>
              <a:endCxn id="95" idx="1"/>
            </p:cNvCxnSpPr>
            <p:nvPr/>
          </p:nvCxnSpPr>
          <p:spPr>
            <a:xfrm flipV="1">
              <a:off x="2880403" y="1949939"/>
              <a:ext cx="669434" cy="2917"/>
            </a:xfrm>
            <a:prstGeom prst="straightConnector1">
              <a:avLst/>
            </a:prstGeom>
            <a:ln w="82550">
              <a:solidFill>
                <a:schemeClr val="accent5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0" name="直線矢印コネクタ 99"/>
          <p:cNvCxnSpPr>
            <a:stCxn id="83" idx="3"/>
            <a:endCxn id="84" idx="1"/>
          </p:cNvCxnSpPr>
          <p:nvPr userDrawn="1"/>
        </p:nvCxnSpPr>
        <p:spPr>
          <a:xfrm>
            <a:off x="5705166" y="1954870"/>
            <a:ext cx="596595" cy="1"/>
          </a:xfrm>
          <a:prstGeom prst="straightConnector1">
            <a:avLst/>
          </a:prstGeom>
          <a:ln w="82550">
            <a:solidFill>
              <a:schemeClr val="accent5">
                <a:lumMod val="50000"/>
              </a:schemeClr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>
            <a:stCxn id="84" idx="3"/>
            <a:endCxn id="85" idx="1"/>
          </p:cNvCxnSpPr>
          <p:nvPr userDrawn="1"/>
        </p:nvCxnSpPr>
        <p:spPr>
          <a:xfrm flipV="1">
            <a:off x="7520476" y="1954870"/>
            <a:ext cx="566171" cy="1"/>
          </a:xfrm>
          <a:prstGeom prst="straightConnector1">
            <a:avLst/>
          </a:prstGeom>
          <a:ln w="82550">
            <a:solidFill>
              <a:schemeClr val="accent5">
                <a:lumMod val="50000"/>
              </a:schemeClr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下矢印 44"/>
          <p:cNvSpPr/>
          <p:nvPr userDrawn="1"/>
        </p:nvSpPr>
        <p:spPr>
          <a:xfrm>
            <a:off x="4039130" y="1623651"/>
            <a:ext cx="1127389" cy="380351"/>
          </a:xfrm>
          <a:prstGeom prst="downArrow">
            <a:avLst>
              <a:gd name="adj1" fmla="val 41439"/>
              <a:gd name="adj2" fmla="val 65581"/>
            </a:avLst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2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38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47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73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61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2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1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3F926-FD0F-4E4A-BBB1-20007E05C356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3DBA-BB5D-4C9B-A73D-87176D555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2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99918" y="1024116"/>
            <a:ext cx="2448690" cy="61836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801336" y="1024898"/>
            <a:ext cx="1592381" cy="61679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774971" y="1024116"/>
            <a:ext cx="2448690" cy="61836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369067" y="1015373"/>
            <a:ext cx="1592381" cy="61679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33992" y="2234338"/>
            <a:ext cx="1277966" cy="131985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内部資源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33991" y="3585361"/>
            <a:ext cx="1277967" cy="62200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外部調達資源（誰から）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84098" y="3098168"/>
            <a:ext cx="1176024" cy="419476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8168" y="4000989"/>
            <a:ext cx="1187884" cy="166022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779048" y="2243106"/>
            <a:ext cx="1277966" cy="186415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内部資源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779047" y="4150929"/>
            <a:ext cx="1277967" cy="89714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外部調達資源（誰から）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29154" y="3468346"/>
            <a:ext cx="1176024" cy="587710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842274" y="4733249"/>
            <a:ext cx="1164826" cy="232606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175088" y="3665913"/>
            <a:ext cx="1327530" cy="54145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提供先から得てきたもの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170565" y="4663397"/>
            <a:ext cx="1332555" cy="38467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89543" y="4503470"/>
            <a:ext cx="1235967" cy="2948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1485" y="4799227"/>
            <a:ext cx="2467946" cy="2525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市場状況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421522" y="4503470"/>
            <a:ext cx="1235967" cy="2948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400797" y="5690416"/>
            <a:ext cx="940472" cy="22143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272540" y="5911850"/>
            <a:ext cx="2068535" cy="22735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市場予測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272540" y="5690415"/>
            <a:ext cx="1133987" cy="2214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＋要素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272540" y="6401291"/>
            <a:ext cx="2067560" cy="35764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583421" y="5716990"/>
            <a:ext cx="1310869" cy="10419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639552" y="6397698"/>
            <a:ext cx="1202722" cy="252440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154396" y="5727768"/>
            <a:ext cx="2597613" cy="103117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marL="88900" indent="-88900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7752276" y="4281055"/>
            <a:ext cx="1261704" cy="73937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提供先から得るもの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273333" y="48174"/>
            <a:ext cx="2576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+mn-ea"/>
              </a:rPr>
              <a:t>（　　　　事業用）</a:t>
            </a:r>
            <a:endParaRPr kumimoji="1" lang="ja-JP" altLang="en-US" sz="2800" dirty="0"/>
          </a:p>
        </p:txBody>
      </p:sp>
      <p:sp>
        <p:nvSpPr>
          <p:cNvPr id="35" name="正方形/長方形 34"/>
          <p:cNvSpPr/>
          <p:nvPr/>
        </p:nvSpPr>
        <p:spPr>
          <a:xfrm>
            <a:off x="3172018" y="2243106"/>
            <a:ext cx="1330600" cy="127453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提供してきた価値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提供先（誰に）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599751" y="2234338"/>
            <a:ext cx="1377183" cy="197302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資源をどのように用いて価値を生み出してきたか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誰と組んで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提供先へのアクセス法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243700" y="2243106"/>
            <a:ext cx="1328593" cy="281841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資源をどのように用いて価値を生み出すか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どんな相手と組んで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提供先へのアクセス法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638698" y="3730341"/>
            <a:ext cx="1293785" cy="436670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知財の果たしてきた役割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6290639" y="4549695"/>
            <a:ext cx="1234111" cy="436670"/>
          </a:xfrm>
          <a:prstGeom prst="rect">
            <a:avLst/>
          </a:prstGeom>
          <a:solidFill>
            <a:schemeClr val="bg1"/>
          </a:solidFill>
          <a:ln w="127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</a:t>
            </a:r>
            <a:r>
              <a:rPr lang="ja-JP" altLang="en-US" sz="7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財の果たす役割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748308" y="2243106"/>
            <a:ext cx="1265672" cy="181295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pPr algn="ctr"/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提供する価値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提供先（どんな相手に）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</a:t>
            </a:r>
            <a:endParaRPr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0026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135</Words>
  <Application>Microsoft Office PowerPoint</Application>
  <PresentationFormat>画面に合わせる (4:3)</PresentationFormat>
  <Paragraphs>71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2018-09-05T06:17:35Z</dcterms:created>
  <dcterms:modified xsi:type="dcterms:W3CDTF">2020-07-22T02:19:23Z</dcterms:modified>
</cp:coreProperties>
</file>