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22" autoAdjust="0"/>
    <p:restoredTop sz="94660"/>
  </p:normalViewPr>
  <p:slideViewPr>
    <p:cSldViewPr snapToGrid="0">
      <p:cViewPr varScale="1">
        <p:scale>
          <a:sx n="79" d="100"/>
          <a:sy n="79" d="100"/>
        </p:scale>
        <p:origin x="7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グループ化 52"/>
          <p:cNvGrpSpPr/>
          <p:nvPr userDrawn="1"/>
        </p:nvGrpSpPr>
        <p:grpSpPr>
          <a:xfrm>
            <a:off x="18327" y="1792494"/>
            <a:ext cx="4576533" cy="3375677"/>
            <a:chOff x="18327" y="1792494"/>
            <a:chExt cx="4576533" cy="3375677"/>
          </a:xfrm>
        </p:grpSpPr>
        <p:sp>
          <p:nvSpPr>
            <p:cNvPr id="54" name="四角形吹き出し 53"/>
            <p:cNvSpPr/>
            <p:nvPr/>
          </p:nvSpPr>
          <p:spPr>
            <a:xfrm>
              <a:off x="18327" y="2089559"/>
              <a:ext cx="4576533" cy="3078612"/>
            </a:xfrm>
            <a:prstGeom prst="wedgeRectCallout">
              <a:avLst>
                <a:gd name="adj1" fmla="val 14840"/>
                <a:gd name="adj2" fmla="val -49522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5" name="四角形吹き出し 99"/>
            <p:cNvSpPr/>
            <p:nvPr/>
          </p:nvSpPr>
          <p:spPr>
            <a:xfrm>
              <a:off x="3072699" y="2168904"/>
              <a:ext cx="1459472" cy="1380769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200" b="1" strike="sngStrik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3074150" y="3624807"/>
              <a:ext cx="1456571" cy="642731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7" name="四角形吹き出し 142"/>
            <p:cNvSpPr/>
            <p:nvPr/>
          </p:nvSpPr>
          <p:spPr>
            <a:xfrm>
              <a:off x="1550551" y="2168904"/>
              <a:ext cx="1473093" cy="20973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400" b="1" strike="sng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078515" y="4424872"/>
              <a:ext cx="1447842" cy="686150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事業課題（弱み）</a:t>
              </a: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121674" y="4311397"/>
              <a:ext cx="2592000" cy="799625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これまでの外部環境</a:t>
              </a:r>
              <a:endPara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484110" y="1793835"/>
              <a:ext cx="576000" cy="28921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資源</a:t>
              </a: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1705982" y="1792494"/>
              <a:ext cx="1170256" cy="2919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ビジネスモデル</a:t>
              </a: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514435" y="1798767"/>
              <a:ext cx="576000" cy="282866"/>
            </a:xfrm>
            <a:prstGeom prst="rect">
              <a:avLst/>
            </a:prstGeom>
            <a:solidFill>
              <a:srgbClr val="33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価値</a:t>
              </a: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64524" y="2175158"/>
              <a:ext cx="1415172" cy="20911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グループ化 114"/>
          <p:cNvGrpSpPr/>
          <p:nvPr userDrawn="1"/>
        </p:nvGrpSpPr>
        <p:grpSpPr>
          <a:xfrm>
            <a:off x="4625284" y="1802278"/>
            <a:ext cx="4490142" cy="3365893"/>
            <a:chOff x="4625284" y="1802278"/>
            <a:chExt cx="4490142" cy="3365893"/>
          </a:xfrm>
        </p:grpSpPr>
        <p:sp>
          <p:nvSpPr>
            <p:cNvPr id="116" name="四角形吹き出し 115"/>
            <p:cNvSpPr/>
            <p:nvPr/>
          </p:nvSpPr>
          <p:spPr>
            <a:xfrm>
              <a:off x="4625284" y="2089559"/>
              <a:ext cx="4490142" cy="3078612"/>
            </a:xfrm>
            <a:prstGeom prst="wedgeRectCallout">
              <a:avLst>
                <a:gd name="adj1" fmla="val 14840"/>
                <a:gd name="adj2" fmla="val -4952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7" name="四角形吹き出し 99"/>
            <p:cNvSpPr/>
            <p:nvPr/>
          </p:nvSpPr>
          <p:spPr>
            <a:xfrm>
              <a:off x="7697590" y="2175254"/>
              <a:ext cx="1379515" cy="1938355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200" b="1" strike="sngStrik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7694677" y="4184558"/>
              <a:ext cx="1385341" cy="920390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9" name="四角形吹き出し 142"/>
            <p:cNvSpPr/>
            <p:nvPr/>
          </p:nvSpPr>
          <p:spPr>
            <a:xfrm>
              <a:off x="6196961" y="2175254"/>
              <a:ext cx="1426018" cy="292969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400" b="1" strike="sng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5129166" y="1802278"/>
              <a:ext cx="576000" cy="2872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資源</a:t>
              </a:r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8099347" y="1802278"/>
              <a:ext cx="576000" cy="279355"/>
            </a:xfrm>
            <a:prstGeom prst="rect">
              <a:avLst/>
            </a:prstGeom>
            <a:solidFill>
              <a:srgbClr val="33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価値</a:t>
              </a: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4709580" y="2175157"/>
              <a:ext cx="1415172" cy="292979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曲折矢印 122"/>
          <p:cNvSpPr/>
          <p:nvPr userDrawn="1"/>
        </p:nvSpPr>
        <p:spPr>
          <a:xfrm rot="16200000" flipV="1">
            <a:off x="8027727" y="5133857"/>
            <a:ext cx="960132" cy="1201527"/>
          </a:xfrm>
          <a:prstGeom prst="bentArrow">
            <a:avLst/>
          </a:prstGeom>
          <a:solidFill>
            <a:srgbClr val="FF33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4" name="正方形/長方形 123"/>
          <p:cNvSpPr/>
          <p:nvPr userDrawn="1"/>
        </p:nvSpPr>
        <p:spPr>
          <a:xfrm>
            <a:off x="8080599" y="5254532"/>
            <a:ext cx="516802" cy="1415045"/>
          </a:xfrm>
          <a:prstGeom prst="rect">
            <a:avLst/>
          </a:prstGeom>
          <a:solidFill>
            <a:srgbClr val="0000FF"/>
          </a:solidFill>
          <a:ln w="22225"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25" name="グループ化 124"/>
          <p:cNvGrpSpPr/>
          <p:nvPr userDrawn="1"/>
        </p:nvGrpSpPr>
        <p:grpSpPr>
          <a:xfrm>
            <a:off x="1060113" y="5193384"/>
            <a:ext cx="6846917" cy="1649378"/>
            <a:chOff x="1060113" y="5193384"/>
            <a:chExt cx="6846917" cy="1649378"/>
          </a:xfrm>
        </p:grpSpPr>
        <p:grpSp>
          <p:nvGrpSpPr>
            <p:cNvPr id="126" name="グループ化 125"/>
            <p:cNvGrpSpPr/>
            <p:nvPr/>
          </p:nvGrpSpPr>
          <p:grpSpPr>
            <a:xfrm>
              <a:off x="1060113" y="5193384"/>
              <a:ext cx="6846917" cy="1649378"/>
              <a:chOff x="1141511" y="6835515"/>
              <a:chExt cx="7011043" cy="1649378"/>
            </a:xfrm>
          </p:grpSpPr>
          <p:grpSp>
            <p:nvGrpSpPr>
              <p:cNvPr id="129" name="グループ化 128"/>
              <p:cNvGrpSpPr/>
              <p:nvPr/>
            </p:nvGrpSpPr>
            <p:grpSpPr>
              <a:xfrm>
                <a:off x="1141511" y="6835515"/>
                <a:ext cx="7011043" cy="1649378"/>
                <a:chOff x="1211772" y="5839877"/>
                <a:chExt cx="3667115" cy="1199911"/>
              </a:xfrm>
            </p:grpSpPr>
            <p:sp>
              <p:nvSpPr>
                <p:cNvPr id="131" name="正方形/長方形 130"/>
                <p:cNvSpPr/>
                <p:nvPr/>
              </p:nvSpPr>
              <p:spPr>
                <a:xfrm>
                  <a:off x="1211772" y="5839877"/>
                  <a:ext cx="3667115" cy="1199911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/>
                  <a:r>
                    <a:rPr lang="ja-JP" altLang="en-US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「これから」の姿への移行のための戦略</a:t>
                  </a:r>
                  <a:endParaRPr kumimoji="1" lang="ja-JP" altLang="en-US" sz="105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132" name="正方形/長方形 131"/>
                <p:cNvSpPr/>
                <p:nvPr/>
              </p:nvSpPr>
              <p:spPr>
                <a:xfrm>
                  <a:off x="3358267" y="6064922"/>
                  <a:ext cx="1473582" cy="956501"/>
                </a:xfrm>
                <a:prstGeom prst="rect">
                  <a:avLst/>
                </a:prstGeom>
                <a:solidFill>
                  <a:srgbClr val="99FFCC"/>
                </a:solidFill>
                <a:ln w="6350"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/>
                  <a:r>
                    <a:rPr lang="ja-JP" altLang="en-US" sz="14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解決策</a:t>
                  </a:r>
                  <a:r>
                    <a:rPr lang="ja-JP" altLang="en-US" sz="105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</a:t>
                  </a:r>
                  <a:endParaRPr lang="en-US" altLang="ja-JP" sz="1050" b="1" dirty="0">
                    <a:solidFill>
                      <a:srgbClr val="FF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130" name="正方形/長方形 129"/>
              <p:cNvSpPr/>
              <p:nvPr/>
            </p:nvSpPr>
            <p:spPr>
              <a:xfrm>
                <a:off x="1180733" y="7139252"/>
                <a:ext cx="2366842" cy="694247"/>
              </a:xfrm>
              <a:prstGeom prst="rect">
                <a:avLst/>
              </a:prstGeom>
              <a:solidFill>
                <a:srgbClr val="99FF66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これからの外部環境</a:t>
                </a:r>
                <a:endPara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27" name="正方形/長方形 126"/>
            <p:cNvSpPr/>
            <p:nvPr/>
          </p:nvSpPr>
          <p:spPr>
            <a:xfrm>
              <a:off x="3503058" y="5497864"/>
              <a:ext cx="1460261" cy="131965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必要な資源</a:t>
              </a:r>
              <a:endPara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1098418" y="6214227"/>
              <a:ext cx="2311434" cy="603291"/>
            </a:xfrm>
            <a:prstGeom prst="rect">
              <a:avLst/>
            </a:prstGeom>
            <a:solidFill>
              <a:srgbClr val="FF99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kumimoji="1" lang="ja-JP" altLang="en-US" sz="12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移行のための課題</a:t>
              </a:r>
            </a:p>
          </p:txBody>
        </p:sp>
      </p:grpSp>
      <p:sp>
        <p:nvSpPr>
          <p:cNvPr id="133" name="タイトル 1"/>
          <p:cNvSpPr txBox="1">
            <a:spLocks/>
          </p:cNvSpPr>
          <p:nvPr userDrawn="1"/>
        </p:nvSpPr>
        <p:spPr>
          <a:xfrm>
            <a:off x="-4064" y="110482"/>
            <a:ext cx="6738239" cy="4770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経営デザインシート（事業が１つの企業用）</a:t>
            </a:r>
          </a:p>
        </p:txBody>
      </p:sp>
      <p:sp>
        <p:nvSpPr>
          <p:cNvPr id="134" name="正方形/長方形 133"/>
          <p:cNvSpPr/>
          <p:nvPr userDrawn="1"/>
        </p:nvSpPr>
        <p:spPr>
          <a:xfrm>
            <a:off x="20465" y="597894"/>
            <a:ext cx="9106370" cy="10252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35" name="直線矢印コネクタ 134"/>
          <p:cNvCxnSpPr/>
          <p:nvPr userDrawn="1"/>
        </p:nvCxnSpPr>
        <p:spPr>
          <a:xfrm>
            <a:off x="4420006" y="1257139"/>
            <a:ext cx="466184" cy="0"/>
          </a:xfrm>
          <a:prstGeom prst="straightConnector1">
            <a:avLst/>
          </a:prstGeom>
          <a:ln w="47625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正方形/長方形 135"/>
          <p:cNvSpPr/>
          <p:nvPr userDrawn="1"/>
        </p:nvSpPr>
        <p:spPr>
          <a:xfrm>
            <a:off x="728885" y="675051"/>
            <a:ext cx="3155417" cy="312087"/>
          </a:xfrm>
          <a:prstGeom prst="rect">
            <a:avLst/>
          </a:prstGeom>
          <a:solidFill>
            <a:srgbClr val="FF99CC"/>
          </a:solidFill>
          <a:ln w="222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自社の目的・特徴・事業概要</a:t>
            </a:r>
          </a:p>
        </p:txBody>
      </p:sp>
      <p:sp>
        <p:nvSpPr>
          <p:cNvPr id="137" name="正方形/長方形 136"/>
          <p:cNvSpPr/>
          <p:nvPr userDrawn="1"/>
        </p:nvSpPr>
        <p:spPr>
          <a:xfrm>
            <a:off x="6031730" y="675051"/>
            <a:ext cx="1677250" cy="309483"/>
          </a:xfrm>
          <a:prstGeom prst="rect">
            <a:avLst/>
          </a:prstGeom>
          <a:solidFill>
            <a:srgbClr val="FF99CC"/>
          </a:solidFill>
          <a:ln w="2222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経営方針</a:t>
            </a:r>
          </a:p>
        </p:txBody>
      </p:sp>
      <p:sp>
        <p:nvSpPr>
          <p:cNvPr id="138" name="下矢印 137"/>
          <p:cNvSpPr/>
          <p:nvPr userDrawn="1"/>
        </p:nvSpPr>
        <p:spPr>
          <a:xfrm>
            <a:off x="4068317" y="1483141"/>
            <a:ext cx="1186725" cy="412631"/>
          </a:xfrm>
          <a:prstGeom prst="downArrow">
            <a:avLst>
              <a:gd name="adj1" fmla="val 41439"/>
              <a:gd name="adj2" fmla="val 65581"/>
            </a:avLst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39" name="直線矢印コネクタ 138"/>
          <p:cNvCxnSpPr>
            <a:stCxn id="111" idx="3"/>
            <a:endCxn id="112" idx="1"/>
          </p:cNvCxnSpPr>
          <p:nvPr userDrawn="1"/>
        </p:nvCxnSpPr>
        <p:spPr>
          <a:xfrm>
            <a:off x="1060110" y="1938444"/>
            <a:ext cx="645872" cy="0"/>
          </a:xfrm>
          <a:prstGeom prst="straightConnector1">
            <a:avLst/>
          </a:prstGeom>
          <a:ln w="8255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曲折矢印 142"/>
          <p:cNvSpPr/>
          <p:nvPr userDrawn="1"/>
        </p:nvSpPr>
        <p:spPr>
          <a:xfrm flipV="1">
            <a:off x="80221" y="5208351"/>
            <a:ext cx="1181341" cy="1049593"/>
          </a:xfrm>
          <a:prstGeom prst="bentArrow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4" name="正方形/長方形 143"/>
          <p:cNvSpPr/>
          <p:nvPr userDrawn="1"/>
        </p:nvSpPr>
        <p:spPr>
          <a:xfrm>
            <a:off x="438385" y="5208351"/>
            <a:ext cx="486465" cy="1394116"/>
          </a:xfrm>
          <a:prstGeom prst="rect">
            <a:avLst/>
          </a:prstGeom>
          <a:solidFill>
            <a:schemeClr val="bg2">
              <a:lumMod val="25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これまで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" name="正方形/長方形 144"/>
          <p:cNvSpPr/>
          <p:nvPr userDrawn="1"/>
        </p:nvSpPr>
        <p:spPr>
          <a:xfrm>
            <a:off x="6326485" y="1793190"/>
            <a:ext cx="1172667" cy="291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ビジネスモデル</a:t>
            </a:r>
          </a:p>
        </p:txBody>
      </p:sp>
      <p:cxnSp>
        <p:nvCxnSpPr>
          <p:cNvPr id="140" name="直線矢印コネクタ 139"/>
          <p:cNvCxnSpPr/>
          <p:nvPr userDrawn="1"/>
        </p:nvCxnSpPr>
        <p:spPr>
          <a:xfrm flipV="1">
            <a:off x="5705166" y="1945918"/>
            <a:ext cx="659420" cy="4118"/>
          </a:xfrm>
          <a:prstGeom prst="straightConnector1">
            <a:avLst/>
          </a:prstGeom>
          <a:ln w="82550">
            <a:solidFill>
              <a:schemeClr val="accent5">
                <a:lumMod val="50000"/>
              </a:schemeClr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>
            <a:endCxn id="113" idx="1"/>
          </p:cNvCxnSpPr>
          <p:nvPr userDrawn="1"/>
        </p:nvCxnSpPr>
        <p:spPr>
          <a:xfrm flipV="1">
            <a:off x="2877167" y="1940200"/>
            <a:ext cx="637268" cy="4416"/>
          </a:xfrm>
          <a:prstGeom prst="straightConnector1">
            <a:avLst/>
          </a:prstGeom>
          <a:ln w="82550">
            <a:solidFill>
              <a:schemeClr val="accent5">
                <a:lumMod val="50000"/>
                <a:alpha val="99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endCxn id="121" idx="1"/>
          </p:cNvCxnSpPr>
          <p:nvPr userDrawn="1"/>
        </p:nvCxnSpPr>
        <p:spPr>
          <a:xfrm>
            <a:off x="7494390" y="1939140"/>
            <a:ext cx="604957" cy="2816"/>
          </a:xfrm>
          <a:prstGeom prst="straightConnector1">
            <a:avLst/>
          </a:prstGeom>
          <a:ln w="82550">
            <a:solidFill>
              <a:schemeClr val="accent5">
                <a:lumMod val="50000"/>
              </a:schemeClr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0222" y="987139"/>
            <a:ext cx="4339784" cy="54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86190" y="987139"/>
            <a:ext cx="4190915" cy="54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3992" y="2235211"/>
            <a:ext cx="1277966" cy="13189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内部資源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3991" y="3585361"/>
            <a:ext cx="1277967" cy="62200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外部調達資源（誰から）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4098" y="3098168"/>
            <a:ext cx="1176024" cy="419476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143040" y="3683794"/>
            <a:ext cx="1318791" cy="5237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提供先から得てきたもの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30761" y="4663397"/>
            <a:ext cx="1341879" cy="3846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779048" y="2235212"/>
            <a:ext cx="1277966" cy="187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内部資源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779047" y="4150929"/>
            <a:ext cx="1277967" cy="91058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外部調達資源（誰から）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829154" y="3468346"/>
            <a:ext cx="1176024" cy="58771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823224" y="4733248"/>
            <a:ext cx="1187884" cy="26928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7758979" y="4267201"/>
            <a:ext cx="1256736" cy="75958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提供先から得るもの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0493" y="4503470"/>
            <a:ext cx="1235967" cy="2948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402472" y="4503470"/>
            <a:ext cx="1235967" cy="2948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72435" y="4796052"/>
            <a:ext cx="2467946" cy="2525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市場状況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03960" y="5703115"/>
            <a:ext cx="1183517" cy="2214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381747" y="5703116"/>
            <a:ext cx="940472" cy="22143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203960" y="5924550"/>
            <a:ext cx="2118065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市場予測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203960" y="6398752"/>
            <a:ext cx="2118065" cy="37669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65545" y="5762076"/>
            <a:ext cx="1328745" cy="101337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634147" y="6397697"/>
            <a:ext cx="1189077" cy="318637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137866" y="5727768"/>
            <a:ext cx="2621113" cy="104768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88900" indent="-88900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142040" y="2235211"/>
            <a:ext cx="1330600" cy="128243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提供してきた価値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提供先（誰に）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600967" y="2235212"/>
            <a:ext cx="1377183" cy="19699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資源をどのように用いて価値を生み出してきたか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誰と組んで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提供先へのアクセス法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43700" y="2235211"/>
            <a:ext cx="1328593" cy="282630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資源をどのように用いて価値を生み出すか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どんな相手と組んで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提供先へのアクセス法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746505" y="2235211"/>
            <a:ext cx="1269210" cy="182084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提供する価値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提供先（どんな相手に）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653810" y="3714313"/>
            <a:ext cx="1287304" cy="452697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知財の果たしてきた役割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284989" y="4503470"/>
            <a:ext cx="1239761" cy="499061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知財の果たす役割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72238" y="3950784"/>
            <a:ext cx="1187884" cy="216226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33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</Words>
  <Application>Microsoft Office PowerPoint</Application>
  <PresentationFormat>画面に合わせる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2018-09-05T06:19:45Z</dcterms:created>
  <dcterms:modified xsi:type="dcterms:W3CDTF">2020-07-22T02:19:58Z</dcterms:modified>
</cp:coreProperties>
</file>